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79"/>
  </p:notesMasterIdLst>
  <p:sldIdLst>
    <p:sldId id="256" r:id="rId2"/>
    <p:sldId id="367" r:id="rId3"/>
    <p:sldId id="370" r:id="rId4"/>
    <p:sldId id="369" r:id="rId5"/>
    <p:sldId id="371" r:id="rId6"/>
    <p:sldId id="343" r:id="rId7"/>
    <p:sldId id="368" r:id="rId8"/>
    <p:sldId id="324" r:id="rId9"/>
    <p:sldId id="258" r:id="rId10"/>
    <p:sldId id="319" r:id="rId11"/>
    <p:sldId id="317" r:id="rId12"/>
    <p:sldId id="303" r:id="rId13"/>
    <p:sldId id="357" r:id="rId14"/>
    <p:sldId id="372" r:id="rId15"/>
    <p:sldId id="374" r:id="rId16"/>
    <p:sldId id="375" r:id="rId17"/>
    <p:sldId id="339" r:id="rId18"/>
    <p:sldId id="348" r:id="rId19"/>
    <p:sldId id="398" r:id="rId20"/>
    <p:sldId id="336" r:id="rId21"/>
    <p:sldId id="377" r:id="rId22"/>
    <p:sldId id="349" r:id="rId23"/>
    <p:sldId id="310" r:id="rId24"/>
    <p:sldId id="378" r:id="rId25"/>
    <p:sldId id="359" r:id="rId26"/>
    <p:sldId id="379" r:id="rId27"/>
    <p:sldId id="360" r:id="rId28"/>
    <p:sldId id="351" r:id="rId29"/>
    <p:sldId id="380" r:id="rId30"/>
    <p:sldId id="352" r:id="rId31"/>
    <p:sldId id="381" r:id="rId32"/>
    <p:sldId id="353" r:id="rId33"/>
    <p:sldId id="385" r:id="rId34"/>
    <p:sldId id="295" r:id="rId35"/>
    <p:sldId id="342" r:id="rId36"/>
    <p:sldId id="313" r:id="rId37"/>
    <p:sldId id="363" r:id="rId38"/>
    <p:sldId id="361" r:id="rId39"/>
    <p:sldId id="383" r:id="rId40"/>
    <p:sldId id="384" r:id="rId41"/>
    <p:sldId id="362" r:id="rId42"/>
    <p:sldId id="325" r:id="rId43"/>
    <p:sldId id="337" r:id="rId44"/>
    <p:sldId id="386" r:id="rId45"/>
    <p:sldId id="345" r:id="rId46"/>
    <p:sldId id="387" r:id="rId47"/>
    <p:sldId id="294" r:id="rId48"/>
    <p:sldId id="298" r:id="rId49"/>
    <p:sldId id="388" r:id="rId50"/>
    <p:sldId id="346" r:id="rId51"/>
    <p:sldId id="308" r:id="rId52"/>
    <p:sldId id="311" r:id="rId53"/>
    <p:sldId id="312" r:id="rId54"/>
    <p:sldId id="329" r:id="rId55"/>
    <p:sldId id="347" r:id="rId56"/>
    <p:sldId id="299" r:id="rId57"/>
    <p:sldId id="354" r:id="rId58"/>
    <p:sldId id="356" r:id="rId59"/>
    <p:sldId id="355" r:id="rId60"/>
    <p:sldId id="309" r:id="rId61"/>
    <p:sldId id="366" r:id="rId62"/>
    <p:sldId id="365" r:id="rId63"/>
    <p:sldId id="389" r:id="rId64"/>
    <p:sldId id="391" r:id="rId65"/>
    <p:sldId id="399" r:id="rId66"/>
    <p:sldId id="392" r:id="rId67"/>
    <p:sldId id="393" r:id="rId68"/>
    <p:sldId id="394" r:id="rId69"/>
    <p:sldId id="395" r:id="rId70"/>
    <p:sldId id="397" r:id="rId71"/>
    <p:sldId id="301" r:id="rId72"/>
    <p:sldId id="300" r:id="rId73"/>
    <p:sldId id="314" r:id="rId74"/>
    <p:sldId id="315" r:id="rId75"/>
    <p:sldId id="316" r:id="rId76"/>
    <p:sldId id="271" r:id="rId77"/>
    <p:sldId id="283" r:id="rId7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EC6E"/>
    <a:srgbClr val="CCFFFF"/>
    <a:srgbClr val="FB815B"/>
    <a:srgbClr val="99558A"/>
    <a:srgbClr val="195B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2C33A9-7870-4C28-A84E-E82774334661}" v="33" dt="2025-10-31T02:46:24.1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081" autoAdjust="0"/>
  </p:normalViewPr>
  <p:slideViewPr>
    <p:cSldViewPr snapToGrid="0">
      <p:cViewPr varScale="1">
        <p:scale>
          <a:sx n="81" d="100"/>
          <a:sy n="81" d="100"/>
        </p:scale>
        <p:origin x="895" y="41"/>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microsoft.com/office/2016/11/relationships/changesInfo" Target="changesInfos/changesInfo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modSld">
      <pc:chgData name="Heidi Schneider" userId="d04c962a-8450-4fd9-b1ff-442e3d3ea2e5" providerId="ADAL" clId="{79EDD41D-44E5-4D84-BEB9-F58F110BBF61}" dt="2025-10-31T02:46:56.447" v="158" actId="20577"/>
      <pc:docMkLst>
        <pc:docMk/>
      </pc:docMkLst>
      <pc:sldChg chg="modSp mod modAnim modNotesTx">
        <pc:chgData name="Heidi Schneider" userId="d04c962a-8450-4fd9-b1ff-442e3d3ea2e5" providerId="ADAL" clId="{79EDD41D-44E5-4D84-BEB9-F58F110BBF61}" dt="2025-10-30T23:42:32.684" v="114" actId="1076"/>
        <pc:sldMkLst>
          <pc:docMk/>
          <pc:sldMk cId="1570481967" sldId="271"/>
        </pc:sldMkLst>
        <pc:spChg chg="mod">
          <ac:chgData name="Heidi Schneider" userId="d04c962a-8450-4fd9-b1ff-442e3d3ea2e5" providerId="ADAL" clId="{79EDD41D-44E5-4D84-BEB9-F58F110BBF61}" dt="2025-10-30T23:42:32.684" v="114" actId="1076"/>
          <ac:spMkLst>
            <pc:docMk/>
            <pc:sldMk cId="1570481967" sldId="271"/>
            <ac:spMk id="4" creationId="{8D61E05F-4C7B-4904-9886-8F5305DAFFA9}"/>
          </ac:spMkLst>
        </pc:spChg>
      </pc:sldChg>
      <pc:sldChg chg="modNotesTx">
        <pc:chgData name="Heidi Schneider" userId="d04c962a-8450-4fd9-b1ff-442e3d3ea2e5" providerId="ADAL" clId="{79EDD41D-44E5-4D84-BEB9-F58F110BBF61}" dt="2025-10-31T02:46:46.053" v="152" actId="20577"/>
        <pc:sldMkLst>
          <pc:docMk/>
          <pc:sldMk cId="159216161" sldId="298"/>
        </pc:sldMkLst>
      </pc:sldChg>
      <pc:sldChg chg="addSp modSp mod modAnim modNotesTx">
        <pc:chgData name="Heidi Schneider" userId="d04c962a-8450-4fd9-b1ff-442e3d3ea2e5" providerId="ADAL" clId="{79EDD41D-44E5-4D84-BEB9-F58F110BBF61}" dt="2025-10-30T23:35:24.007" v="30" actId="20577"/>
        <pc:sldMkLst>
          <pc:docMk/>
          <pc:sldMk cId="3216296880" sldId="300"/>
        </pc:sldMkLst>
        <pc:spChg chg="add mod ord">
          <ac:chgData name="Heidi Schneider" userId="d04c962a-8450-4fd9-b1ff-442e3d3ea2e5" providerId="ADAL" clId="{79EDD41D-44E5-4D84-BEB9-F58F110BBF61}" dt="2025-10-30T23:33:43.349" v="7" actId="167"/>
          <ac:spMkLst>
            <pc:docMk/>
            <pc:sldMk cId="3216296880" sldId="300"/>
            <ac:spMk id="2" creationId="{9929BC2C-C576-366B-2E9F-10F082E0D8C1}"/>
          </ac:spMkLst>
        </pc:spChg>
        <pc:spChg chg="mod">
          <ac:chgData name="Heidi Schneider" userId="d04c962a-8450-4fd9-b1ff-442e3d3ea2e5" providerId="ADAL" clId="{79EDD41D-44E5-4D84-BEB9-F58F110BBF61}" dt="2025-10-30T23:34:04.973" v="13" actId="2085"/>
          <ac:spMkLst>
            <pc:docMk/>
            <pc:sldMk cId="3216296880" sldId="300"/>
            <ac:spMk id="5" creationId="{8EAF7335-50E6-45DA-B823-68DC68A312A2}"/>
          </ac:spMkLst>
        </pc:spChg>
        <pc:spChg chg="mod ord">
          <ac:chgData name="Heidi Schneider" userId="d04c962a-8450-4fd9-b1ff-442e3d3ea2e5" providerId="ADAL" clId="{79EDD41D-44E5-4D84-BEB9-F58F110BBF61}" dt="2025-10-30T23:35:03.955" v="25" actId="1076"/>
          <ac:spMkLst>
            <pc:docMk/>
            <pc:sldMk cId="3216296880" sldId="300"/>
            <ac:spMk id="17" creationId="{FF130945-ADDB-42BB-B8DB-8F5D5FFE6E58}"/>
          </ac:spMkLst>
        </pc:spChg>
        <pc:spChg chg="mod ord">
          <ac:chgData name="Heidi Schneider" userId="d04c962a-8450-4fd9-b1ff-442e3d3ea2e5" providerId="ADAL" clId="{79EDD41D-44E5-4D84-BEB9-F58F110BBF61}" dt="2025-10-30T23:35:09.002" v="26" actId="1076"/>
          <ac:spMkLst>
            <pc:docMk/>
            <pc:sldMk cId="3216296880" sldId="300"/>
            <ac:spMk id="18" creationId="{FDA28FEF-57F1-4546-BA1B-F0E58141CCA1}"/>
          </ac:spMkLst>
        </pc:spChg>
        <pc:spChg chg="mod ord">
          <ac:chgData name="Heidi Schneider" userId="d04c962a-8450-4fd9-b1ff-442e3d3ea2e5" providerId="ADAL" clId="{79EDD41D-44E5-4D84-BEB9-F58F110BBF61}" dt="2025-10-30T23:34:45.600" v="22" actId="14100"/>
          <ac:spMkLst>
            <pc:docMk/>
            <pc:sldMk cId="3216296880" sldId="300"/>
            <ac:spMk id="19" creationId="{6F0CDBBD-6BEB-4328-9534-C9A083F8C3E5}"/>
          </ac:spMkLst>
        </pc:spChg>
        <pc:spChg chg="mod ord">
          <ac:chgData name="Heidi Schneider" userId="d04c962a-8450-4fd9-b1ff-442e3d3ea2e5" providerId="ADAL" clId="{79EDD41D-44E5-4D84-BEB9-F58F110BBF61}" dt="2025-10-30T23:34:41.189" v="21" actId="166"/>
          <ac:spMkLst>
            <pc:docMk/>
            <pc:sldMk cId="3216296880" sldId="300"/>
            <ac:spMk id="20" creationId="{48A476D4-F86D-4C9C-98D4-D523253030E2}"/>
          </ac:spMkLst>
        </pc:spChg>
        <pc:picChg chg="mod">
          <ac:chgData name="Heidi Schneider" userId="d04c962a-8450-4fd9-b1ff-442e3d3ea2e5" providerId="ADAL" clId="{79EDD41D-44E5-4D84-BEB9-F58F110BBF61}" dt="2025-10-30T23:34:02.127" v="12" actId="14100"/>
          <ac:picMkLst>
            <pc:docMk/>
            <pc:sldMk cId="3216296880" sldId="300"/>
            <ac:picMk id="4" creationId="{031789A9-C309-4C1A-8685-FAA1BAABDE25}"/>
          </ac:picMkLst>
        </pc:picChg>
      </pc:sldChg>
      <pc:sldChg chg="modSp mod modAnim modNotesTx">
        <pc:chgData name="Heidi Schneider" userId="d04c962a-8450-4fd9-b1ff-442e3d3ea2e5" providerId="ADAL" clId="{79EDD41D-44E5-4D84-BEB9-F58F110BBF61}" dt="2025-10-30T23:33:23.864" v="5" actId="20577"/>
        <pc:sldMkLst>
          <pc:docMk/>
          <pc:sldMk cId="24934271" sldId="301"/>
        </pc:sldMkLst>
        <pc:spChg chg="ord">
          <ac:chgData name="Heidi Schneider" userId="d04c962a-8450-4fd9-b1ff-442e3d3ea2e5" providerId="ADAL" clId="{79EDD41D-44E5-4D84-BEB9-F58F110BBF61}" dt="2025-10-30T23:32:56.511" v="0" actId="166"/>
          <ac:spMkLst>
            <pc:docMk/>
            <pc:sldMk cId="24934271" sldId="301"/>
            <ac:spMk id="29" creationId="{AB6B52E7-BBDA-4189-9371-1B1DD8B01B65}"/>
          </ac:spMkLst>
        </pc:spChg>
      </pc:sldChg>
      <pc:sldChg chg="modSp modNotesTx">
        <pc:chgData name="Heidi Schneider" userId="d04c962a-8450-4fd9-b1ff-442e3d3ea2e5" providerId="ADAL" clId="{79EDD41D-44E5-4D84-BEB9-F58F110BBF61}" dt="2025-10-31T02:46:33.247" v="143" actId="20577"/>
        <pc:sldMkLst>
          <pc:docMk/>
          <pc:sldMk cId="445188808" sldId="310"/>
        </pc:sldMkLst>
        <pc:spChg chg="mod">
          <ac:chgData name="Heidi Schneider" userId="d04c962a-8450-4fd9-b1ff-442e3d3ea2e5" providerId="ADAL" clId="{79EDD41D-44E5-4D84-BEB9-F58F110BBF61}" dt="2025-10-31T02:46:24.164" v="136" actId="20577"/>
          <ac:spMkLst>
            <pc:docMk/>
            <pc:sldMk cId="445188808" sldId="310"/>
            <ac:spMk id="3" creationId="{168F256C-CD8F-45B4-972A-9DC380D46295}"/>
          </ac:spMkLst>
        </pc:spChg>
      </pc:sldChg>
      <pc:sldChg chg="modSp mod">
        <pc:chgData name="Heidi Schneider" userId="d04c962a-8450-4fd9-b1ff-442e3d3ea2e5" providerId="ADAL" clId="{79EDD41D-44E5-4D84-BEB9-F58F110BBF61}" dt="2025-10-30T23:47:23.110" v="125" actId="1076"/>
        <pc:sldMkLst>
          <pc:docMk/>
          <pc:sldMk cId="2729428245" sldId="313"/>
        </pc:sldMkLst>
        <pc:spChg chg="mod">
          <ac:chgData name="Heidi Schneider" userId="d04c962a-8450-4fd9-b1ff-442e3d3ea2e5" providerId="ADAL" clId="{79EDD41D-44E5-4D84-BEB9-F58F110BBF61}" dt="2025-10-30T23:47:23.110" v="125" actId="1076"/>
          <ac:spMkLst>
            <pc:docMk/>
            <pc:sldMk cId="2729428245" sldId="313"/>
            <ac:spMk id="3" creationId="{168F256C-CD8F-45B4-972A-9DC380D46295}"/>
          </ac:spMkLst>
        </pc:spChg>
      </pc:sldChg>
      <pc:sldChg chg="addSp modSp mod modAnim modNotesTx">
        <pc:chgData name="Heidi Schneider" userId="d04c962a-8450-4fd9-b1ff-442e3d3ea2e5" providerId="ADAL" clId="{79EDD41D-44E5-4D84-BEB9-F58F110BBF61}" dt="2025-10-30T23:38:47.185" v="69" actId="166"/>
        <pc:sldMkLst>
          <pc:docMk/>
          <pc:sldMk cId="491089017" sldId="314"/>
        </pc:sldMkLst>
        <pc:spChg chg="add mod ord">
          <ac:chgData name="Heidi Schneider" userId="d04c962a-8450-4fd9-b1ff-442e3d3ea2e5" providerId="ADAL" clId="{79EDD41D-44E5-4D84-BEB9-F58F110BBF61}" dt="2025-10-30T23:35:32.396" v="32" actId="167"/>
          <ac:spMkLst>
            <pc:docMk/>
            <pc:sldMk cId="491089017" sldId="314"/>
            <ac:spMk id="2" creationId="{96EF387D-0102-FBC9-F550-67CF730008BA}"/>
          </ac:spMkLst>
        </pc:spChg>
        <pc:spChg chg="mod">
          <ac:chgData name="Heidi Schneider" userId="d04c962a-8450-4fd9-b1ff-442e3d3ea2e5" providerId="ADAL" clId="{79EDD41D-44E5-4D84-BEB9-F58F110BBF61}" dt="2025-10-30T23:37:01.199" v="50" actId="14100"/>
          <ac:spMkLst>
            <pc:docMk/>
            <pc:sldMk cId="491089017" sldId="314"/>
            <ac:spMk id="7" creationId="{F4B6A2F1-5AC2-4A93-8426-0A0E5FAA1FE8}"/>
          </ac:spMkLst>
        </pc:spChg>
        <pc:spChg chg="mod">
          <ac:chgData name="Heidi Schneider" userId="d04c962a-8450-4fd9-b1ff-442e3d3ea2e5" providerId="ADAL" clId="{79EDD41D-44E5-4D84-BEB9-F58F110BBF61}" dt="2025-10-30T23:36:55.309" v="48" actId="1076"/>
          <ac:spMkLst>
            <pc:docMk/>
            <pc:sldMk cId="491089017" sldId="314"/>
            <ac:spMk id="8" creationId="{02A23AFF-352F-4966-8032-A36B5E52BC00}"/>
          </ac:spMkLst>
        </pc:spChg>
        <pc:spChg chg="mod">
          <ac:chgData name="Heidi Schneider" userId="d04c962a-8450-4fd9-b1ff-442e3d3ea2e5" providerId="ADAL" clId="{79EDD41D-44E5-4D84-BEB9-F58F110BBF61}" dt="2025-10-30T23:37:19.406" v="55" actId="1076"/>
          <ac:spMkLst>
            <pc:docMk/>
            <pc:sldMk cId="491089017" sldId="314"/>
            <ac:spMk id="9" creationId="{D03A6572-BC8B-48BB-B7B5-FF82C814AC72}"/>
          </ac:spMkLst>
        </pc:spChg>
        <pc:spChg chg="mod">
          <ac:chgData name="Heidi Schneider" userId="d04c962a-8450-4fd9-b1ff-442e3d3ea2e5" providerId="ADAL" clId="{79EDD41D-44E5-4D84-BEB9-F58F110BBF61}" dt="2025-10-30T23:36:57.669" v="49" actId="1076"/>
          <ac:spMkLst>
            <pc:docMk/>
            <pc:sldMk cId="491089017" sldId="314"/>
            <ac:spMk id="10" creationId="{8EB8ABA5-30CF-4E53-89B0-1699BB8262C0}"/>
          </ac:spMkLst>
        </pc:spChg>
        <pc:spChg chg="mod">
          <ac:chgData name="Heidi Schneider" userId="d04c962a-8450-4fd9-b1ff-442e3d3ea2e5" providerId="ADAL" clId="{79EDD41D-44E5-4D84-BEB9-F58F110BBF61}" dt="2025-10-30T23:37:40.600" v="60" actId="14100"/>
          <ac:spMkLst>
            <pc:docMk/>
            <pc:sldMk cId="491089017" sldId="314"/>
            <ac:spMk id="11" creationId="{26C82773-6280-4519-927D-D5BE0FD62CC4}"/>
          </ac:spMkLst>
        </pc:spChg>
        <pc:spChg chg="mod">
          <ac:chgData name="Heidi Schneider" userId="d04c962a-8450-4fd9-b1ff-442e3d3ea2e5" providerId="ADAL" clId="{79EDD41D-44E5-4D84-BEB9-F58F110BBF61}" dt="2025-10-30T23:37:37.014" v="59" actId="1076"/>
          <ac:spMkLst>
            <pc:docMk/>
            <pc:sldMk cId="491089017" sldId="314"/>
            <ac:spMk id="12" creationId="{B4BD8C2F-AA5A-4974-B115-298136F8ED0B}"/>
          </ac:spMkLst>
        </pc:spChg>
        <pc:spChg chg="mod">
          <ac:chgData name="Heidi Schneider" userId="d04c962a-8450-4fd9-b1ff-442e3d3ea2e5" providerId="ADAL" clId="{79EDD41D-44E5-4D84-BEB9-F58F110BBF61}" dt="2025-10-30T23:37:45.135" v="61" actId="1076"/>
          <ac:spMkLst>
            <pc:docMk/>
            <pc:sldMk cId="491089017" sldId="314"/>
            <ac:spMk id="17" creationId="{FF130945-ADDB-42BB-B8DB-8F5D5FFE6E58}"/>
          </ac:spMkLst>
        </pc:spChg>
        <pc:spChg chg="mod">
          <ac:chgData name="Heidi Schneider" userId="d04c962a-8450-4fd9-b1ff-442e3d3ea2e5" providerId="ADAL" clId="{79EDD41D-44E5-4D84-BEB9-F58F110BBF61}" dt="2025-10-30T23:35:53.659" v="38" actId="2085"/>
          <ac:spMkLst>
            <pc:docMk/>
            <pc:sldMk cId="491089017" sldId="314"/>
            <ac:spMk id="18" creationId="{FDA28FEF-57F1-4546-BA1B-F0E58141CCA1}"/>
          </ac:spMkLst>
        </pc:spChg>
        <pc:spChg chg="mod ord">
          <ac:chgData name="Heidi Schneider" userId="d04c962a-8450-4fd9-b1ff-442e3d3ea2e5" providerId="ADAL" clId="{79EDD41D-44E5-4D84-BEB9-F58F110BBF61}" dt="2025-10-30T23:38:44.804" v="68" actId="166"/>
          <ac:spMkLst>
            <pc:docMk/>
            <pc:sldMk cId="491089017" sldId="314"/>
            <ac:spMk id="19" creationId="{6F0CDBBD-6BEB-4328-9534-C9A083F8C3E5}"/>
          </ac:spMkLst>
        </pc:spChg>
        <pc:spChg chg="mod ord">
          <ac:chgData name="Heidi Schneider" userId="d04c962a-8450-4fd9-b1ff-442e3d3ea2e5" providerId="ADAL" clId="{79EDD41D-44E5-4D84-BEB9-F58F110BBF61}" dt="2025-10-30T23:38:47.185" v="69" actId="166"/>
          <ac:spMkLst>
            <pc:docMk/>
            <pc:sldMk cId="491089017" sldId="314"/>
            <ac:spMk id="20" creationId="{48A476D4-F86D-4C9C-98D4-D523253030E2}"/>
          </ac:spMkLst>
        </pc:spChg>
        <pc:picChg chg="mod">
          <ac:chgData name="Heidi Schneider" userId="d04c962a-8450-4fd9-b1ff-442e3d3ea2e5" providerId="ADAL" clId="{79EDD41D-44E5-4D84-BEB9-F58F110BBF61}" dt="2025-10-30T23:36:16.491" v="40" actId="692"/>
          <ac:picMkLst>
            <pc:docMk/>
            <pc:sldMk cId="491089017" sldId="314"/>
            <ac:picMk id="3" creationId="{38CD6F7B-ADCA-49FC-A5F4-5A777DADD1DA}"/>
          </ac:picMkLst>
        </pc:picChg>
      </pc:sldChg>
      <pc:sldChg chg="addSp modSp mod modAnim modNotesTx">
        <pc:chgData name="Heidi Schneider" userId="d04c962a-8450-4fd9-b1ff-442e3d3ea2e5" providerId="ADAL" clId="{79EDD41D-44E5-4D84-BEB9-F58F110BBF61}" dt="2025-10-30T23:40:05.421" v="89" actId="20577"/>
        <pc:sldMkLst>
          <pc:docMk/>
          <pc:sldMk cId="2898294691" sldId="315"/>
        </pc:sldMkLst>
        <pc:spChg chg="add mod ord">
          <ac:chgData name="Heidi Schneider" userId="d04c962a-8450-4fd9-b1ff-442e3d3ea2e5" providerId="ADAL" clId="{79EDD41D-44E5-4D84-BEB9-F58F110BBF61}" dt="2025-10-30T23:39:00.181" v="71" actId="167"/>
          <ac:spMkLst>
            <pc:docMk/>
            <pc:sldMk cId="2898294691" sldId="315"/>
            <ac:spMk id="2" creationId="{8DFD505C-2594-C85A-7656-D9A4774FA9B6}"/>
          </ac:spMkLst>
        </pc:spChg>
        <pc:spChg chg="mod ord">
          <ac:chgData name="Heidi Schneider" userId="d04c962a-8450-4fd9-b1ff-442e3d3ea2e5" providerId="ADAL" clId="{79EDD41D-44E5-4D84-BEB9-F58F110BBF61}" dt="2025-10-30T23:39:41.072" v="82" actId="166"/>
          <ac:spMkLst>
            <pc:docMk/>
            <pc:sldMk cId="2898294691" sldId="315"/>
            <ac:spMk id="17" creationId="{FF130945-ADDB-42BB-B8DB-8F5D5FFE6E58}"/>
          </ac:spMkLst>
        </pc:spChg>
        <pc:spChg chg="mod ord">
          <ac:chgData name="Heidi Schneider" userId="d04c962a-8450-4fd9-b1ff-442e3d3ea2e5" providerId="ADAL" clId="{79EDD41D-44E5-4D84-BEB9-F58F110BBF61}" dt="2025-10-30T23:39:45.404" v="83" actId="166"/>
          <ac:spMkLst>
            <pc:docMk/>
            <pc:sldMk cId="2898294691" sldId="315"/>
            <ac:spMk id="18" creationId="{FDA28FEF-57F1-4546-BA1B-F0E58141CCA1}"/>
          </ac:spMkLst>
        </pc:spChg>
        <pc:spChg chg="mod ord">
          <ac:chgData name="Heidi Schneider" userId="d04c962a-8450-4fd9-b1ff-442e3d3ea2e5" providerId="ADAL" clId="{79EDD41D-44E5-4D84-BEB9-F58F110BBF61}" dt="2025-10-30T23:39:47.918" v="84" actId="166"/>
          <ac:spMkLst>
            <pc:docMk/>
            <pc:sldMk cId="2898294691" sldId="315"/>
            <ac:spMk id="19" creationId="{6F0CDBBD-6BEB-4328-9534-C9A083F8C3E5}"/>
          </ac:spMkLst>
        </pc:spChg>
        <pc:spChg chg="mod ord">
          <ac:chgData name="Heidi Schneider" userId="d04c962a-8450-4fd9-b1ff-442e3d3ea2e5" providerId="ADAL" clId="{79EDD41D-44E5-4D84-BEB9-F58F110BBF61}" dt="2025-10-30T23:39:49.883" v="85" actId="166"/>
          <ac:spMkLst>
            <pc:docMk/>
            <pc:sldMk cId="2898294691" sldId="315"/>
            <ac:spMk id="20" creationId="{48A476D4-F86D-4C9C-98D4-D523253030E2}"/>
          </ac:spMkLst>
        </pc:spChg>
        <pc:picChg chg="mod">
          <ac:chgData name="Heidi Schneider" userId="d04c962a-8450-4fd9-b1ff-442e3d3ea2e5" providerId="ADAL" clId="{79EDD41D-44E5-4D84-BEB9-F58F110BBF61}" dt="2025-10-30T23:39:32.553" v="81" actId="14100"/>
          <ac:picMkLst>
            <pc:docMk/>
            <pc:sldMk cId="2898294691" sldId="315"/>
            <ac:picMk id="4" creationId="{56A4E49D-ABBC-46E9-808D-0E69FAF78373}"/>
          </ac:picMkLst>
        </pc:picChg>
      </pc:sldChg>
      <pc:sldChg chg="addSp modSp mod modAnim modNotesTx">
        <pc:chgData name="Heidi Schneider" userId="d04c962a-8450-4fd9-b1ff-442e3d3ea2e5" providerId="ADAL" clId="{79EDD41D-44E5-4D84-BEB9-F58F110BBF61}" dt="2025-10-30T23:42:12.617" v="110" actId="20577"/>
        <pc:sldMkLst>
          <pc:docMk/>
          <pc:sldMk cId="1379308868" sldId="316"/>
        </pc:sldMkLst>
        <pc:spChg chg="add mod ord">
          <ac:chgData name="Heidi Schneider" userId="d04c962a-8450-4fd9-b1ff-442e3d3ea2e5" providerId="ADAL" clId="{79EDD41D-44E5-4D84-BEB9-F58F110BBF61}" dt="2025-10-30T23:40:12.919" v="91" actId="167"/>
          <ac:spMkLst>
            <pc:docMk/>
            <pc:sldMk cId="1379308868" sldId="316"/>
            <ac:spMk id="2" creationId="{BDD3BA81-0F0A-54F3-36EF-BD06DB2D751C}"/>
          </ac:spMkLst>
        </pc:spChg>
        <pc:spChg chg="mod">
          <ac:chgData name="Heidi Schneider" userId="d04c962a-8450-4fd9-b1ff-442e3d3ea2e5" providerId="ADAL" clId="{79EDD41D-44E5-4D84-BEB9-F58F110BBF61}" dt="2025-10-30T23:41:17.123" v="101" actId="2085"/>
          <ac:spMkLst>
            <pc:docMk/>
            <pc:sldMk cId="1379308868" sldId="316"/>
            <ac:spMk id="7" creationId="{4C3390B4-17FA-4536-83A8-17F61C940ED4}"/>
          </ac:spMkLst>
        </pc:spChg>
        <pc:spChg chg="mod">
          <ac:chgData name="Heidi Schneider" userId="d04c962a-8450-4fd9-b1ff-442e3d3ea2e5" providerId="ADAL" clId="{79EDD41D-44E5-4D84-BEB9-F58F110BBF61}" dt="2025-10-30T23:40:46.537" v="97" actId="692"/>
          <ac:spMkLst>
            <pc:docMk/>
            <pc:sldMk cId="1379308868" sldId="316"/>
            <ac:spMk id="8" creationId="{3C02017D-F996-437A-BBF2-B48FFF0A33A5}"/>
          </ac:spMkLst>
        </pc:spChg>
        <pc:spChg chg="mod">
          <ac:chgData name="Heidi Schneider" userId="d04c962a-8450-4fd9-b1ff-442e3d3ea2e5" providerId="ADAL" clId="{79EDD41D-44E5-4D84-BEB9-F58F110BBF61}" dt="2025-10-30T23:40:46.537" v="97" actId="692"/>
          <ac:spMkLst>
            <pc:docMk/>
            <pc:sldMk cId="1379308868" sldId="316"/>
            <ac:spMk id="9" creationId="{73850555-F363-4611-A268-E982850334D0}"/>
          </ac:spMkLst>
        </pc:spChg>
        <pc:spChg chg="mod">
          <ac:chgData name="Heidi Schneider" userId="d04c962a-8450-4fd9-b1ff-442e3d3ea2e5" providerId="ADAL" clId="{79EDD41D-44E5-4D84-BEB9-F58F110BBF61}" dt="2025-10-30T23:40:31.711" v="95" actId="2085"/>
          <ac:spMkLst>
            <pc:docMk/>
            <pc:sldMk cId="1379308868" sldId="316"/>
            <ac:spMk id="10" creationId="{2261D737-B67D-46AB-B095-A53B6024E301}"/>
          </ac:spMkLst>
        </pc:spChg>
        <pc:spChg chg="mod">
          <ac:chgData name="Heidi Schneider" userId="d04c962a-8450-4fd9-b1ff-442e3d3ea2e5" providerId="ADAL" clId="{79EDD41D-44E5-4D84-BEB9-F58F110BBF61}" dt="2025-10-30T23:41:23.483" v="103" actId="2085"/>
          <ac:spMkLst>
            <pc:docMk/>
            <pc:sldMk cId="1379308868" sldId="316"/>
            <ac:spMk id="11" creationId="{4AB540E7-CCF7-4C79-AC30-AC2C3D4AF6A4}"/>
          </ac:spMkLst>
        </pc:spChg>
        <pc:spChg chg="mod">
          <ac:chgData name="Heidi Schneider" userId="d04c962a-8450-4fd9-b1ff-442e3d3ea2e5" providerId="ADAL" clId="{79EDD41D-44E5-4D84-BEB9-F58F110BBF61}" dt="2025-10-30T23:40:46.537" v="97" actId="692"/>
          <ac:spMkLst>
            <pc:docMk/>
            <pc:sldMk cId="1379308868" sldId="316"/>
            <ac:spMk id="17" creationId="{FF130945-ADDB-42BB-B8DB-8F5D5FFE6E58}"/>
          </ac:spMkLst>
        </pc:spChg>
        <pc:spChg chg="mod">
          <ac:chgData name="Heidi Schneider" userId="d04c962a-8450-4fd9-b1ff-442e3d3ea2e5" providerId="ADAL" clId="{79EDD41D-44E5-4D84-BEB9-F58F110BBF61}" dt="2025-10-30T23:41:21.294" v="102" actId="2085"/>
          <ac:spMkLst>
            <pc:docMk/>
            <pc:sldMk cId="1379308868" sldId="316"/>
            <ac:spMk id="18" creationId="{FDA28FEF-57F1-4546-BA1B-F0E58141CCA1}"/>
          </ac:spMkLst>
        </pc:spChg>
        <pc:spChg chg="mod">
          <ac:chgData name="Heidi Schneider" userId="d04c962a-8450-4fd9-b1ff-442e3d3ea2e5" providerId="ADAL" clId="{79EDD41D-44E5-4D84-BEB9-F58F110BBF61}" dt="2025-10-30T23:40:46.537" v="97" actId="692"/>
          <ac:spMkLst>
            <pc:docMk/>
            <pc:sldMk cId="1379308868" sldId="316"/>
            <ac:spMk id="19" creationId="{6F0CDBBD-6BEB-4328-9534-C9A083F8C3E5}"/>
          </ac:spMkLst>
        </pc:spChg>
        <pc:spChg chg="mod">
          <ac:chgData name="Heidi Schneider" userId="d04c962a-8450-4fd9-b1ff-442e3d3ea2e5" providerId="ADAL" clId="{79EDD41D-44E5-4D84-BEB9-F58F110BBF61}" dt="2025-10-30T23:40:31.711" v="95" actId="2085"/>
          <ac:spMkLst>
            <pc:docMk/>
            <pc:sldMk cId="1379308868" sldId="316"/>
            <ac:spMk id="20" creationId="{48A476D4-F86D-4C9C-98D4-D523253030E2}"/>
          </ac:spMkLst>
        </pc:spChg>
        <pc:picChg chg="mod">
          <ac:chgData name="Heidi Schneider" userId="d04c962a-8450-4fd9-b1ff-442e3d3ea2e5" providerId="ADAL" clId="{79EDD41D-44E5-4D84-BEB9-F58F110BBF61}" dt="2025-10-30T23:41:34.384" v="104" actId="14100"/>
          <ac:picMkLst>
            <pc:docMk/>
            <pc:sldMk cId="1379308868" sldId="316"/>
            <ac:picMk id="3" creationId="{93F89BBD-4FE1-4750-B2AF-9FC62E68C579}"/>
          </ac:picMkLst>
        </pc:picChg>
      </pc:sldChg>
      <pc:sldChg chg="modSp mod">
        <pc:chgData name="Heidi Schneider" userId="d04c962a-8450-4fd9-b1ff-442e3d3ea2e5" providerId="ADAL" clId="{79EDD41D-44E5-4D84-BEB9-F58F110BBF61}" dt="2025-10-30T23:44:38.344" v="123" actId="1076"/>
        <pc:sldMkLst>
          <pc:docMk/>
          <pc:sldMk cId="3418558723" sldId="317"/>
        </pc:sldMkLst>
        <pc:spChg chg="mod">
          <ac:chgData name="Heidi Schneider" userId="d04c962a-8450-4fd9-b1ff-442e3d3ea2e5" providerId="ADAL" clId="{79EDD41D-44E5-4D84-BEB9-F58F110BBF61}" dt="2025-10-30T23:44:38.344" v="123" actId="1076"/>
          <ac:spMkLst>
            <pc:docMk/>
            <pc:sldMk cId="3418558723" sldId="317"/>
            <ac:spMk id="2" creationId="{22E677EA-9A28-471D-8BC9-0068E9EB4600}"/>
          </ac:spMkLst>
        </pc:spChg>
        <pc:spChg chg="mod">
          <ac:chgData name="Heidi Schneider" userId="d04c962a-8450-4fd9-b1ff-442e3d3ea2e5" providerId="ADAL" clId="{79EDD41D-44E5-4D84-BEB9-F58F110BBF61}" dt="2025-10-30T23:44:33.652" v="122" actId="1076"/>
          <ac:spMkLst>
            <pc:docMk/>
            <pc:sldMk cId="3418558723" sldId="317"/>
            <ac:spMk id="7" creationId="{C5F80859-496E-C814-504B-00C1E3B17EA0}"/>
          </ac:spMkLst>
        </pc:spChg>
      </pc:sldChg>
      <pc:sldChg chg="modNotesTx">
        <pc:chgData name="Heidi Schneider" userId="d04c962a-8450-4fd9-b1ff-442e3d3ea2e5" providerId="ADAL" clId="{79EDD41D-44E5-4D84-BEB9-F58F110BBF61}" dt="2025-10-31T02:46:51.194" v="154" actId="20577"/>
        <pc:sldMkLst>
          <pc:docMk/>
          <pc:sldMk cId="1333547504" sldId="337"/>
        </pc:sldMkLst>
      </pc:sldChg>
      <pc:sldChg chg="modSp mod">
        <pc:chgData name="Heidi Schneider" userId="d04c962a-8450-4fd9-b1ff-442e3d3ea2e5" providerId="ADAL" clId="{79EDD41D-44E5-4D84-BEB9-F58F110BBF61}" dt="2025-10-30T23:49:12.961" v="126" actId="2085"/>
        <pc:sldMkLst>
          <pc:docMk/>
          <pc:sldMk cId="2255859124" sldId="354"/>
        </pc:sldMkLst>
        <pc:spChg chg="mod">
          <ac:chgData name="Heidi Schneider" userId="d04c962a-8450-4fd9-b1ff-442e3d3ea2e5" providerId="ADAL" clId="{79EDD41D-44E5-4D84-BEB9-F58F110BBF61}" dt="2025-10-30T23:49:12.961" v="126" actId="2085"/>
          <ac:spMkLst>
            <pc:docMk/>
            <pc:sldMk cId="2255859124" sldId="354"/>
            <ac:spMk id="28" creationId="{CCFDCC74-271A-4861-5F8B-41BD8014EEBA}"/>
          </ac:spMkLst>
        </pc:spChg>
      </pc:sldChg>
      <pc:sldChg chg="addSp modSp modAnim">
        <pc:chgData name="Heidi Schneider" userId="d04c962a-8450-4fd9-b1ff-442e3d3ea2e5" providerId="ADAL" clId="{79EDD41D-44E5-4D84-BEB9-F58F110BBF61}" dt="2025-10-30T23:43:26.757" v="117"/>
        <pc:sldMkLst>
          <pc:docMk/>
          <pc:sldMk cId="4288696370" sldId="368"/>
        </pc:sldMkLst>
        <pc:grpChg chg="add mod">
          <ac:chgData name="Heidi Schneider" userId="d04c962a-8450-4fd9-b1ff-442e3d3ea2e5" providerId="ADAL" clId="{79EDD41D-44E5-4D84-BEB9-F58F110BBF61}" dt="2025-10-30T23:43:19.129" v="115" actId="164"/>
          <ac:grpSpMkLst>
            <pc:docMk/>
            <pc:sldMk cId="4288696370" sldId="368"/>
            <ac:grpSpMk id="4" creationId="{07A0A3BD-C740-583B-EF67-F92F39C07C89}"/>
          </ac:grpSpMkLst>
        </pc:grpChg>
        <pc:grpChg chg="mod">
          <ac:chgData name="Heidi Schneider" userId="d04c962a-8450-4fd9-b1ff-442e3d3ea2e5" providerId="ADAL" clId="{79EDD41D-44E5-4D84-BEB9-F58F110BBF61}" dt="2025-10-30T23:43:19.129" v="115" actId="164"/>
          <ac:grpSpMkLst>
            <pc:docMk/>
            <pc:sldMk cId="4288696370" sldId="368"/>
            <ac:grpSpMk id="34" creationId="{14C46D63-4896-985D-B8F4-2B5631782BFC}"/>
          </ac:grpSpMkLst>
        </pc:grpChg>
        <pc:picChg chg="mod">
          <ac:chgData name="Heidi Schneider" userId="d04c962a-8450-4fd9-b1ff-442e3d3ea2e5" providerId="ADAL" clId="{79EDD41D-44E5-4D84-BEB9-F58F110BBF61}" dt="2025-10-30T23:43:19.129" v="115" actId="164"/>
          <ac:picMkLst>
            <pc:docMk/>
            <pc:sldMk cId="4288696370" sldId="368"/>
            <ac:picMk id="3" creationId="{E427D354-5F72-B7A5-7D58-5D6233E0EAE9}"/>
          </ac:picMkLst>
        </pc:picChg>
      </pc:sldChg>
      <pc:sldChg chg="modNotesTx">
        <pc:chgData name="Heidi Schneider" userId="d04c962a-8450-4fd9-b1ff-442e3d3ea2e5" providerId="ADAL" clId="{79EDD41D-44E5-4D84-BEB9-F58F110BBF61}" dt="2025-10-31T02:46:56.447" v="158" actId="20577"/>
        <pc:sldMkLst>
          <pc:docMk/>
          <pc:sldMk cId="3614819144" sldId="378"/>
        </pc:sldMkLst>
      </pc:sldChg>
      <pc:sldChg chg="modSp mod">
        <pc:chgData name="Heidi Schneider" userId="d04c962a-8450-4fd9-b1ff-442e3d3ea2e5" providerId="ADAL" clId="{79EDD41D-44E5-4D84-BEB9-F58F110BBF61}" dt="2025-10-30T23:50:40.787" v="127" actId="692"/>
        <pc:sldMkLst>
          <pc:docMk/>
          <pc:sldMk cId="3992541751" sldId="393"/>
        </pc:sldMkLst>
        <pc:spChg chg="mod">
          <ac:chgData name="Heidi Schneider" userId="d04c962a-8450-4fd9-b1ff-442e3d3ea2e5" providerId="ADAL" clId="{79EDD41D-44E5-4D84-BEB9-F58F110BBF61}" dt="2025-10-30T23:50:40.787" v="127" actId="692"/>
          <ac:spMkLst>
            <pc:docMk/>
            <pc:sldMk cId="3992541751" sldId="393"/>
            <ac:spMk id="61" creationId="{F4FA3030-7E88-E986-1F10-708B796D4A5C}"/>
          </ac:spMkLst>
        </pc:spChg>
        <pc:spChg chg="mod">
          <ac:chgData name="Heidi Schneider" userId="d04c962a-8450-4fd9-b1ff-442e3d3ea2e5" providerId="ADAL" clId="{79EDD41D-44E5-4D84-BEB9-F58F110BBF61}" dt="2025-10-30T23:50:40.787" v="127" actId="692"/>
          <ac:spMkLst>
            <pc:docMk/>
            <pc:sldMk cId="3992541751" sldId="393"/>
            <ac:spMk id="62" creationId="{DB84F840-81FA-F465-07E3-9CAAF595AD5F}"/>
          </ac:spMkLst>
        </pc:spChg>
      </pc:sldChg>
      <pc:sldChg chg="modSp mod">
        <pc:chgData name="Heidi Schneider" userId="d04c962a-8450-4fd9-b1ff-442e3d3ea2e5" providerId="ADAL" clId="{79EDD41D-44E5-4D84-BEB9-F58F110BBF61}" dt="2025-10-30T23:51:06.853" v="129" actId="166"/>
        <pc:sldMkLst>
          <pc:docMk/>
          <pc:sldMk cId="1850970337" sldId="395"/>
        </pc:sldMkLst>
        <pc:spChg chg="ord">
          <ac:chgData name="Heidi Schneider" userId="d04c962a-8450-4fd9-b1ff-442e3d3ea2e5" providerId="ADAL" clId="{79EDD41D-44E5-4D84-BEB9-F58F110BBF61}" dt="2025-10-30T23:51:06.853" v="129" actId="166"/>
          <ac:spMkLst>
            <pc:docMk/>
            <pc:sldMk cId="1850970337" sldId="395"/>
            <ac:spMk id="32" creationId="{7FC17CCF-413F-6AE0-9F20-472ACB57BACE}"/>
          </ac:spMkLst>
        </pc:spChg>
        <pc:spChg chg="ord">
          <ac:chgData name="Heidi Schneider" userId="d04c962a-8450-4fd9-b1ff-442e3d3ea2e5" providerId="ADAL" clId="{79EDD41D-44E5-4D84-BEB9-F58F110BBF61}" dt="2025-10-30T23:51:03.365" v="128" actId="166"/>
          <ac:spMkLst>
            <pc:docMk/>
            <pc:sldMk cId="1850970337" sldId="395"/>
            <ac:spMk id="33" creationId="{C8A7CDDB-BE4F-4AFE-4508-B7DA8DF67D4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B41797-6C66-4FCF-B130-606450D59AB7}" type="datetimeFigureOut">
              <a:rPr lang="en-US" smtClean="0"/>
              <a:t>10/30/2025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F2C3B-96AA-4650-A208-DC2D5D03174A}" type="slidenum">
              <a:rPr lang="en-US" smtClean="0"/>
              <a:t>‹#›</a:t>
            </a:fld>
            <a:endParaRPr lang="en-US"/>
          </a:p>
        </p:txBody>
      </p:sp>
    </p:spTree>
    <p:extLst>
      <p:ext uri="{BB962C8B-B14F-4D97-AF65-F5344CB8AC3E}">
        <p14:creationId xmlns:p14="http://schemas.microsoft.com/office/powerpoint/2010/main" val="114223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mailto:PlansOffice@dot.ga.gov"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mailto:ConceptReports@dot.ga.gov"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a:t>
            </a:r>
            <a:r>
              <a:rPr lang="en-US" i="0" dirty="0"/>
              <a:t>is part 4 of a 5-part series related to the PDP process. The purpose of this training series is to provide a foundation level of understanding of the PDP process. It will cover every process or study that a project may require per the PDP process. For additional information, the PDP manual should be referenced. In PDP Overview #4, the training will cover the PDP process between PFPR inspection to ROW authorization. </a:t>
            </a:r>
          </a:p>
          <a:p>
            <a:endParaRPr lang="en-US" i="0" dirty="0"/>
          </a:p>
          <a:p>
            <a:r>
              <a:rPr lang="en-US" i="0" dirty="0"/>
              <a:t>Materials: Provide participants with paddles to engage with quizzes. Each participant should have a copy of the P6 schedule for PI 0019039.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r>
              <a:rPr lang="en-US" dirty="0"/>
              <a:t>Training Time: 1.5 hours</a:t>
            </a:r>
          </a:p>
          <a:p>
            <a:endParaRPr lang="en-US" i="1" dirty="0"/>
          </a:p>
          <a:p>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a:t>
            </a:fld>
            <a:endParaRPr lang="en-US"/>
          </a:p>
        </p:txBody>
      </p:sp>
    </p:spTree>
    <p:extLst>
      <p:ext uri="{BB962C8B-B14F-4D97-AF65-F5344CB8AC3E}">
        <p14:creationId xmlns:p14="http://schemas.microsoft.com/office/powerpoint/2010/main" val="301210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PM has to submit the responses to the comments within 4 weeks. The 4-week clock starts when the final PFPR report is received.</a:t>
            </a:r>
          </a:p>
          <a:p>
            <a:endParaRPr lang="en-US" dirty="0"/>
          </a:p>
          <a:p>
            <a:r>
              <a:rPr lang="en-US" dirty="0"/>
              <a:t>(click 2) When the responses are accepted, the PFPR is finalized and distributed to GDOT management and other offices. The preliminary design phase concludes when the PFPR comments are addressed on the plans. Once the plans are revised, then the final design phase begins.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10</a:t>
            </a:fld>
            <a:endParaRPr lang="en-US"/>
          </a:p>
        </p:txBody>
      </p:sp>
    </p:spTree>
    <p:extLst>
      <p:ext uri="{BB962C8B-B14F-4D97-AF65-F5344CB8AC3E}">
        <p14:creationId xmlns:p14="http://schemas.microsoft.com/office/powerpoint/2010/main" val="2313029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When the PM receives the final PFPR report, the PM must coordinate with the designer for the responses.</a:t>
            </a:r>
          </a:p>
          <a:p>
            <a:r>
              <a:rPr lang="en-US" dirty="0">
                <a:latin typeface="Abadi" panose="020B0604020104020204" pitchFamily="34" charset="0"/>
              </a:rPr>
              <a:t>(click 2) The designer will submit the PFPR report with the responses back to the PM. The PM must review the responses to ensure that no comments were missed or if there are commitments for the PM, the PM is aware of these. </a:t>
            </a:r>
          </a:p>
          <a:p>
            <a:r>
              <a:rPr lang="en-US" dirty="0">
                <a:latin typeface="Abadi" panose="020B0604020104020204" pitchFamily="34" charset="0"/>
              </a:rPr>
              <a:t>(click 3) The PM submits the PFPR report with responses back to Engineering Services. Don’t forget that this must be done within 4 weeks of receiving the final PFPR report. </a:t>
            </a:r>
          </a:p>
          <a:p>
            <a:r>
              <a:rPr lang="en-US" dirty="0">
                <a:latin typeface="Abadi" panose="020B0604020104020204" pitchFamily="34" charset="0"/>
              </a:rPr>
              <a:t>(click 4) Once the PFPR report is accepted, the PM is responsible to distribute the report via email.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11</a:t>
            </a:fld>
            <a:endParaRPr lang="en-US"/>
          </a:p>
        </p:txBody>
      </p:sp>
    </p:spTree>
    <p:extLst>
      <p:ext uri="{BB962C8B-B14F-4D97-AF65-F5344CB8AC3E}">
        <p14:creationId xmlns:p14="http://schemas.microsoft.com/office/powerpoint/2010/main" val="13530436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No changes to the report can be made after it is accepted by the Office of Engineering Services. After it is accepted: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The preliminary plans and other appropriate documents will be modified, where necessary, to address the issues discussed at the PFPR.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Modifications to the plans that affect ROW and easements, construction limits, and environmental resources should be completed immediately.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dirty="0">
                <a:latin typeface="Abadi" panose="020B0604020104020204" pitchFamily="34" charset="0"/>
              </a:rPr>
              <a:t>Timely resolution of all field plan review issues is critical for continued coordination and smooth plan development.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12</a:t>
            </a:fld>
            <a:endParaRPr lang="en-US"/>
          </a:p>
        </p:txBody>
      </p:sp>
    </p:spTree>
    <p:extLst>
      <p:ext uri="{BB962C8B-B14F-4D97-AF65-F5344CB8AC3E}">
        <p14:creationId xmlns:p14="http://schemas.microsoft.com/office/powerpoint/2010/main" val="1228858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 - The 3 versions are draft, final, and accepted.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13</a:t>
            </a:fld>
            <a:endParaRPr lang="en-US"/>
          </a:p>
        </p:txBody>
      </p:sp>
    </p:spTree>
    <p:extLst>
      <p:ext uri="{BB962C8B-B14F-4D97-AF65-F5344CB8AC3E}">
        <p14:creationId xmlns:p14="http://schemas.microsoft.com/office/powerpoint/2010/main" val="435102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 - Remember that OES is not an acronym for the  Office of Engineering Services. It is the acronym for Office of Environmental Services.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14</a:t>
            </a:fld>
            <a:endParaRPr lang="en-US"/>
          </a:p>
        </p:txBody>
      </p:sp>
    </p:spTree>
    <p:extLst>
      <p:ext uri="{BB962C8B-B14F-4D97-AF65-F5344CB8AC3E}">
        <p14:creationId xmlns:p14="http://schemas.microsoft.com/office/powerpoint/2010/main" val="4537411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 It is important for the PM to know this timeframe. Engineering Services does not always include a due date in the email with the final PFPR report.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15</a:t>
            </a:fld>
            <a:endParaRPr lang="en-US"/>
          </a:p>
        </p:txBody>
      </p:sp>
    </p:spTree>
    <p:extLst>
      <p:ext uri="{BB962C8B-B14F-4D97-AF65-F5344CB8AC3E}">
        <p14:creationId xmlns:p14="http://schemas.microsoft.com/office/powerpoint/2010/main" val="369204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a:t>
            </a:r>
          </a:p>
        </p:txBody>
      </p:sp>
      <p:sp>
        <p:nvSpPr>
          <p:cNvPr id="4" name="Slide Number Placeholder 3"/>
          <p:cNvSpPr>
            <a:spLocks noGrp="1"/>
          </p:cNvSpPr>
          <p:nvPr>
            <p:ph type="sldNum" sz="quarter" idx="5"/>
          </p:nvPr>
        </p:nvSpPr>
        <p:spPr/>
        <p:txBody>
          <a:bodyPr/>
          <a:lstStyle/>
          <a:p>
            <a:fld id="{ECCF2C3B-96AA-4650-A208-DC2D5D03174A}" type="slidenum">
              <a:rPr lang="en-US" smtClean="0"/>
              <a:t>16</a:t>
            </a:fld>
            <a:endParaRPr lang="en-US"/>
          </a:p>
        </p:txBody>
      </p:sp>
    </p:spTree>
    <p:extLst>
      <p:ext uri="{BB962C8B-B14F-4D97-AF65-F5344CB8AC3E}">
        <p14:creationId xmlns:p14="http://schemas.microsoft.com/office/powerpoint/2010/main" val="6226290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a simplified version of the Final  Design PDP flowchart from after PFPR to ROW Authorization. Final design phase starts after the accepted PFPR report and responses are distributed to GDOT management and various offices. The plans are updated per the PFPR comments. Based on the updated plans, ROW plans are refined and the NEPA document is prepared. Concurrent to the plan design is the ROW plan process and the NEPA document approval.  After ROW plans are approved, environmental certification is issued, and a detailed cost estimate is approved, ROW funds can be authorized to begin acquisition of property. Next, we will focus on the environmental process. </a:t>
            </a:r>
          </a:p>
        </p:txBody>
      </p:sp>
      <p:sp>
        <p:nvSpPr>
          <p:cNvPr id="4" name="Slide Number Placeholder 3"/>
          <p:cNvSpPr>
            <a:spLocks noGrp="1"/>
          </p:cNvSpPr>
          <p:nvPr>
            <p:ph type="sldNum" sz="quarter" idx="5"/>
          </p:nvPr>
        </p:nvSpPr>
        <p:spPr/>
        <p:txBody>
          <a:bodyPr/>
          <a:lstStyle/>
          <a:p>
            <a:fld id="{ECCF2C3B-96AA-4650-A208-DC2D5D03174A}" type="slidenum">
              <a:rPr lang="en-US" smtClean="0"/>
              <a:t>17</a:t>
            </a:fld>
            <a:endParaRPr lang="en-US"/>
          </a:p>
        </p:txBody>
      </p:sp>
    </p:spTree>
    <p:extLst>
      <p:ext uri="{BB962C8B-B14F-4D97-AF65-F5344CB8AC3E}">
        <p14:creationId xmlns:p14="http://schemas.microsoft.com/office/powerpoint/2010/main" val="2273104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final design is in progress, the NEPA process is underway. Reminder that having any federal money allocated to the project will trigger NEPA and the need for a NEPA document. </a:t>
            </a:r>
          </a:p>
        </p:txBody>
      </p:sp>
      <p:sp>
        <p:nvSpPr>
          <p:cNvPr id="4" name="Slide Number Placeholder 3"/>
          <p:cNvSpPr>
            <a:spLocks noGrp="1"/>
          </p:cNvSpPr>
          <p:nvPr>
            <p:ph type="sldNum" sz="quarter" idx="5"/>
          </p:nvPr>
        </p:nvSpPr>
        <p:spPr/>
        <p:txBody>
          <a:bodyPr/>
          <a:lstStyle/>
          <a:p>
            <a:fld id="{ECCF2C3B-96AA-4650-A208-DC2D5D03174A}" type="slidenum">
              <a:rPr lang="en-US" smtClean="0"/>
              <a:t>18</a:t>
            </a:fld>
            <a:endParaRPr lang="en-US"/>
          </a:p>
        </p:txBody>
      </p:sp>
    </p:spTree>
    <p:extLst>
      <p:ext uri="{BB962C8B-B14F-4D97-AF65-F5344CB8AC3E}">
        <p14:creationId xmlns:p14="http://schemas.microsoft.com/office/powerpoint/2010/main" val="3152113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5639D-C91C-899D-8744-95D22E8F6E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382223-A076-1361-C5F5-5B050F81E8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5889D1-B985-5A8D-A442-E2724665886D}"/>
              </a:ext>
            </a:extLst>
          </p:cNvPr>
          <p:cNvSpPr>
            <a:spLocks noGrp="1"/>
          </p:cNvSpPr>
          <p:nvPr>
            <p:ph type="body" idx="1"/>
          </p:nvPr>
        </p:nvSpPr>
        <p:spPr/>
        <p:txBody>
          <a:bodyPr/>
          <a:lstStyle/>
          <a:p>
            <a:r>
              <a:rPr lang="en-US" dirty="0"/>
              <a:t>While final design is in progress, the NEPA process is underway. Reminder that having any federal money allocated to the project will trigger NEPA and the need for a NEPA document. If there isn’t a ROW phase, then NEPA approval is needed prior to the FFPR request. The preparation of the NEPA documentation is the same for both scenarios. It begins after the PFPR report has been distributed and the plans are updated based on the PFPR comments. </a:t>
            </a:r>
          </a:p>
        </p:txBody>
      </p:sp>
      <p:sp>
        <p:nvSpPr>
          <p:cNvPr id="4" name="Slide Number Placeholder 3">
            <a:extLst>
              <a:ext uri="{FF2B5EF4-FFF2-40B4-BE49-F238E27FC236}">
                <a16:creationId xmlns:a16="http://schemas.microsoft.com/office/drawing/2014/main" id="{B791E032-D2AE-413E-BC4B-C88711DA55E1}"/>
              </a:ext>
            </a:extLst>
          </p:cNvPr>
          <p:cNvSpPr>
            <a:spLocks noGrp="1"/>
          </p:cNvSpPr>
          <p:nvPr>
            <p:ph type="sldNum" sz="quarter" idx="5"/>
          </p:nvPr>
        </p:nvSpPr>
        <p:spPr/>
        <p:txBody>
          <a:bodyPr/>
          <a:lstStyle/>
          <a:p>
            <a:fld id="{ECCF2C3B-96AA-4650-A208-DC2D5D03174A}" type="slidenum">
              <a:rPr lang="en-US" smtClean="0"/>
              <a:t>19</a:t>
            </a:fld>
            <a:endParaRPr lang="en-US"/>
          </a:p>
        </p:txBody>
      </p:sp>
    </p:spTree>
    <p:extLst>
      <p:ext uri="{BB962C8B-B14F-4D97-AF65-F5344CB8AC3E}">
        <p14:creationId xmlns:p14="http://schemas.microsoft.com/office/powerpoint/2010/main" val="147942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The learning objectives of this training are to </a:t>
            </a:r>
          </a:p>
          <a:p>
            <a:r>
              <a:rPr lang="en-US" dirty="0">
                <a:latin typeface="Abadi" panose="020B0604020104020204" pitchFamily="34" charset="0"/>
              </a:rPr>
              <a:t>(click 1) be able to explain PFPR report approval process</a:t>
            </a:r>
          </a:p>
          <a:p>
            <a:r>
              <a:rPr lang="en-US" dirty="0">
                <a:latin typeface="Abadi" panose="020B0604020104020204" pitchFamily="34" charset="0"/>
              </a:rPr>
              <a:t>(click 2) Understand the environmental process for ROW Authorization &amp; why it is critical path</a:t>
            </a:r>
          </a:p>
          <a:p>
            <a:r>
              <a:rPr lang="en-US" dirty="0">
                <a:latin typeface="Abadi" panose="020B0604020104020204" pitchFamily="34" charset="0"/>
              </a:rPr>
              <a:t>(click 3) Understand the ROW plan development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4) Be able to reference a PSR and/or P6 activities for information for the templates</a:t>
            </a:r>
          </a:p>
          <a:p>
            <a:r>
              <a:rPr lang="en-US" dirty="0">
                <a:latin typeface="Abadi" panose="020B0604020104020204" pitchFamily="34" charset="0"/>
              </a:rPr>
              <a:t>(click 5) Be able to locate the templates that a PM will need during the preliminary design phase</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a:t>
            </a:fld>
            <a:endParaRPr lang="en-US"/>
          </a:p>
        </p:txBody>
      </p:sp>
    </p:spTree>
    <p:extLst>
      <p:ext uri="{BB962C8B-B14F-4D97-AF65-F5344CB8AC3E}">
        <p14:creationId xmlns:p14="http://schemas.microsoft.com/office/powerpoint/2010/main" val="222352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badi" panose="020B0604020104020204" pitchFamily="34" charset="0"/>
              </a:rPr>
              <a:t>The NEPA document is prepared after both of the following are done.</a:t>
            </a:r>
          </a:p>
          <a:p>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1) Environmental technical studies are approved. These are the reports that discuss impacts to ecology, air, noise, and cultural resources (history and archaeology). Normally, the technical studies are approved prior to the PFPR request. However, there are some exception.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r>
              <a:rPr lang="en-US" dirty="0"/>
              <a:t>(click 2) The preliminary design plans have been updated per the comments and responses in the accepted PFPR report. </a:t>
            </a:r>
          </a:p>
        </p:txBody>
      </p:sp>
      <p:sp>
        <p:nvSpPr>
          <p:cNvPr id="4" name="Slide Number Placeholder 3"/>
          <p:cNvSpPr>
            <a:spLocks noGrp="1"/>
          </p:cNvSpPr>
          <p:nvPr>
            <p:ph type="sldNum" sz="quarter" idx="5"/>
          </p:nvPr>
        </p:nvSpPr>
        <p:spPr/>
        <p:txBody>
          <a:bodyPr/>
          <a:lstStyle/>
          <a:p>
            <a:fld id="{ECCF2C3B-96AA-4650-A208-DC2D5D03174A}" type="slidenum">
              <a:rPr lang="en-US" smtClean="0"/>
              <a:t>20</a:t>
            </a:fld>
            <a:endParaRPr lang="en-US"/>
          </a:p>
        </p:txBody>
      </p:sp>
    </p:spTree>
    <p:extLst>
      <p:ext uri="{BB962C8B-B14F-4D97-AF65-F5344CB8AC3E}">
        <p14:creationId xmlns:p14="http://schemas.microsoft.com/office/powerpoint/2010/main" val="7230032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1) NEPA document requires approval by the Federal Highway Administration. The exception is if a PCE (programmatic categorical exclusion) is prepared. Then GDOT can approve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21</a:t>
            </a:fld>
            <a:endParaRPr lang="en-US"/>
          </a:p>
        </p:txBody>
      </p:sp>
    </p:spTree>
    <p:extLst>
      <p:ext uri="{BB962C8B-B14F-4D97-AF65-F5344CB8AC3E}">
        <p14:creationId xmlns:p14="http://schemas.microsoft.com/office/powerpoint/2010/main" val="3573212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The Environmental Certification is issued by OES after the NEPA document is approved.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badi" panose="020B0604020104020204" pitchFamily="34" charset="0"/>
              </a:rPr>
              <a:t>(click 2) </a:t>
            </a:r>
            <a:r>
              <a:rPr lang="en-US" sz="1200" dirty="0">
                <a:latin typeface="Abadi" panose="020B0604020104020204" pitchFamily="34" charset="0"/>
              </a:rPr>
              <a:t>Environmental certification is required for ROW authorization. </a:t>
            </a:r>
            <a:r>
              <a:rPr lang="en-US" sz="1200" i="0" dirty="0">
                <a:latin typeface="Abadi" panose="020B0604020104020204" pitchFamily="34" charset="0"/>
              </a:rPr>
              <a:t>It is the only certification required to authorize the funds to start acquiring ROW.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latin typeface="Abadi" panose="020B0604020104020204" pitchFamily="34" charset="0"/>
              </a:rPr>
              <a:t>(click 3) For state funded projects, environmental certification can occur after the technical studies are approved if the project is less than $100million.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22</a:t>
            </a:fld>
            <a:endParaRPr lang="en-US"/>
          </a:p>
        </p:txBody>
      </p:sp>
    </p:spTree>
    <p:extLst>
      <p:ext uri="{BB962C8B-B14F-4D97-AF65-F5344CB8AC3E}">
        <p14:creationId xmlns:p14="http://schemas.microsoft.com/office/powerpoint/2010/main" val="3021167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The NEPA document should be submitted directly from the environmental consultant to the OES reviewer. No letters or emails are needed from the PM. This is the one office where submissions do not need to go through the PM.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23</a:t>
            </a:fld>
            <a:endParaRPr lang="en-US"/>
          </a:p>
        </p:txBody>
      </p:sp>
    </p:spTree>
    <p:extLst>
      <p:ext uri="{BB962C8B-B14F-4D97-AF65-F5344CB8AC3E}">
        <p14:creationId xmlns:p14="http://schemas.microsoft.com/office/powerpoint/2010/main" val="4246634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If the NEPA document will be completed in-house, no letters or emails are needed from the PM.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Approval of the NEPA document will trigger OES to certify for ROW. No action is needed by the PM.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3) These activities do not require a PM action. However, it is still the PM’s responsibility to coordinate with the Environmental SME to ensure that the project is on schedule for these items.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24</a:t>
            </a:fld>
            <a:endParaRPr lang="en-US"/>
          </a:p>
        </p:txBody>
      </p:sp>
    </p:spTree>
    <p:extLst>
      <p:ext uri="{BB962C8B-B14F-4D97-AF65-F5344CB8AC3E}">
        <p14:creationId xmlns:p14="http://schemas.microsoft.com/office/powerpoint/2010/main" val="35908762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25</a:t>
            </a:fld>
            <a:endParaRPr lang="en-US"/>
          </a:p>
        </p:txBody>
      </p:sp>
    </p:spTree>
    <p:extLst>
      <p:ext uri="{BB962C8B-B14F-4D97-AF65-F5344CB8AC3E}">
        <p14:creationId xmlns:p14="http://schemas.microsoft.com/office/powerpoint/2010/main" val="23629312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 -  Answer D is true because not all projects have the need to acquire ROW or easements.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26</a:t>
            </a:fld>
            <a:endParaRPr lang="en-US"/>
          </a:p>
        </p:txBody>
      </p:sp>
    </p:spTree>
    <p:extLst>
      <p:ext uri="{BB962C8B-B14F-4D97-AF65-F5344CB8AC3E}">
        <p14:creationId xmlns:p14="http://schemas.microsoft.com/office/powerpoint/2010/main" val="40780724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focus on the ROW plan development process. </a:t>
            </a:r>
          </a:p>
        </p:txBody>
      </p:sp>
      <p:sp>
        <p:nvSpPr>
          <p:cNvPr id="4" name="Slide Number Placeholder 3"/>
          <p:cNvSpPr>
            <a:spLocks noGrp="1"/>
          </p:cNvSpPr>
          <p:nvPr>
            <p:ph type="sldNum" sz="quarter" idx="5"/>
          </p:nvPr>
        </p:nvSpPr>
        <p:spPr/>
        <p:txBody>
          <a:bodyPr/>
          <a:lstStyle/>
          <a:p>
            <a:fld id="{ECCF2C3B-96AA-4650-A208-DC2D5D03174A}" type="slidenum">
              <a:rPr lang="en-US" smtClean="0"/>
              <a:t>27</a:t>
            </a:fld>
            <a:endParaRPr lang="en-US"/>
          </a:p>
        </p:txBody>
      </p:sp>
    </p:spTree>
    <p:extLst>
      <p:ext uri="{BB962C8B-B14F-4D97-AF65-F5344CB8AC3E}">
        <p14:creationId xmlns:p14="http://schemas.microsoft.com/office/powerpoint/2010/main" val="42868643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ROW plan development starts during preliminary design. However, the plans are finalized after PFPR. </a:t>
            </a:r>
          </a:p>
        </p:txBody>
      </p:sp>
      <p:sp>
        <p:nvSpPr>
          <p:cNvPr id="4" name="Slide Number Placeholder 3"/>
          <p:cNvSpPr>
            <a:spLocks noGrp="1"/>
          </p:cNvSpPr>
          <p:nvPr>
            <p:ph type="sldNum" sz="quarter" idx="5"/>
          </p:nvPr>
        </p:nvSpPr>
        <p:spPr/>
        <p:txBody>
          <a:bodyPr/>
          <a:lstStyle/>
          <a:p>
            <a:fld id="{ECCF2C3B-96AA-4650-A208-DC2D5D03174A}" type="slidenum">
              <a:rPr lang="en-US" smtClean="0"/>
              <a:t>28</a:t>
            </a:fld>
            <a:endParaRPr lang="en-US"/>
          </a:p>
        </p:txBody>
      </p:sp>
    </p:spTree>
    <p:extLst>
      <p:ext uri="{BB962C8B-B14F-4D97-AF65-F5344CB8AC3E}">
        <p14:creationId xmlns:p14="http://schemas.microsoft.com/office/powerpoint/2010/main" val="23130119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PFPR package included a set of draft ROW plans. After the preliminary plans are updated based on the PFPR comments, the draft ROW plans are then updated to the final version of the plans. </a:t>
            </a:r>
          </a:p>
          <a:p>
            <a:endParaRPr lang="en-US" dirty="0"/>
          </a:p>
          <a:p>
            <a:r>
              <a:rPr lang="en-US" dirty="0"/>
              <a:t>(click 2) The PM must then coordinate with the District Utility Office to determine if a ROW- Utilities meeting is required.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sz="1200" dirty="0">
                <a:latin typeface="Abadi" panose="020B0604020104020204" pitchFamily="34" charset="0"/>
              </a:rPr>
              <a:t>The </a:t>
            </a:r>
            <a:r>
              <a:rPr lang="en-US" sz="1200" b="1" dirty="0">
                <a:solidFill>
                  <a:srgbClr val="0070C0"/>
                </a:solidFill>
                <a:latin typeface="Abadi" panose="020B0604020104020204" pitchFamily="34" charset="0"/>
              </a:rPr>
              <a:t>purpose</a:t>
            </a:r>
            <a:r>
              <a:rPr lang="en-US" sz="1200" dirty="0">
                <a:latin typeface="Abadi" panose="020B0604020104020204" pitchFamily="34" charset="0"/>
              </a:rPr>
              <a:t> of the meeting is to ensure that there is </a:t>
            </a:r>
            <a:r>
              <a:rPr lang="en-US" sz="1200" b="1" dirty="0">
                <a:solidFill>
                  <a:srgbClr val="0070C0"/>
                </a:solidFill>
                <a:latin typeface="Abadi" panose="020B0604020104020204" pitchFamily="34" charset="0"/>
              </a:rPr>
              <a:t>enough ROW and easement for proposed utility relocations.</a:t>
            </a:r>
          </a:p>
          <a:p>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29</a:t>
            </a:fld>
            <a:endParaRPr lang="en-US"/>
          </a:p>
        </p:txBody>
      </p:sp>
    </p:spTree>
    <p:extLst>
      <p:ext uri="{BB962C8B-B14F-4D97-AF65-F5344CB8AC3E}">
        <p14:creationId xmlns:p14="http://schemas.microsoft.com/office/powerpoint/2010/main" val="1660972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a:t>
            </a:fld>
            <a:endParaRPr lang="en-US"/>
          </a:p>
        </p:txBody>
      </p:sp>
    </p:spTree>
    <p:extLst>
      <p:ext uri="{BB962C8B-B14F-4D97-AF65-F5344CB8AC3E}">
        <p14:creationId xmlns:p14="http://schemas.microsoft.com/office/powerpoint/2010/main" val="6081589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(click 1) </a:t>
            </a:r>
            <a:r>
              <a:rPr lang="en-US" sz="2800" dirty="0">
                <a:latin typeface="Abadi" panose="020B0604020104020204" pitchFamily="34" charset="0"/>
              </a:rPr>
              <a:t>Based on the ROW-UTL mtg, the plans are updated and finalized. </a:t>
            </a:r>
          </a:p>
          <a:p>
            <a:pPr marL="0" indent="0">
              <a:buFont typeface="Arial" panose="020B0604020202020204" pitchFamily="34" charset="0"/>
              <a:buNone/>
            </a:pPr>
            <a:r>
              <a:rPr lang="en-US" sz="2800" dirty="0">
                <a:latin typeface="Abadi" panose="020B0604020104020204" pitchFamily="34" charset="0"/>
              </a:rPr>
              <a:t>(click 2) The</a:t>
            </a:r>
            <a:r>
              <a:rPr lang="en-US" sz="2800" b="0" dirty="0">
                <a:latin typeface="Abadi" panose="020B0604020104020204" pitchFamily="34" charset="0"/>
              </a:rPr>
              <a:t> </a:t>
            </a:r>
            <a:r>
              <a:rPr lang="en-US" sz="2800" b="0" dirty="0">
                <a:solidFill>
                  <a:srgbClr val="0070C0"/>
                </a:solidFill>
                <a:latin typeface="Abadi" panose="020B0604020104020204" pitchFamily="34" charset="0"/>
              </a:rPr>
              <a:t>meeting minutes (or a waiver to not hold the meeting) must be attached </a:t>
            </a:r>
            <a:r>
              <a:rPr lang="en-US" sz="2800" dirty="0">
                <a:latin typeface="Abadi" panose="020B0604020104020204" pitchFamily="34" charset="0"/>
              </a:rPr>
              <a:t>with the submission of the ROW plans to the Office of ROW. </a:t>
            </a:r>
          </a:p>
          <a:p>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30</a:t>
            </a:fld>
            <a:endParaRPr lang="en-US"/>
          </a:p>
        </p:txBody>
      </p:sp>
    </p:spTree>
    <p:extLst>
      <p:ext uri="{BB962C8B-B14F-4D97-AF65-F5344CB8AC3E}">
        <p14:creationId xmlns:p14="http://schemas.microsoft.com/office/powerpoint/2010/main" val="23347591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1)</a:t>
            </a:r>
            <a:r>
              <a:rPr lang="en-US" sz="1200" dirty="0">
                <a:latin typeface="Abadi" panose="020B0604020104020204" pitchFamily="34" charset="0"/>
              </a:rPr>
              <a:t> Before GDOT can purchase ROW, the project must be advertised that ROW will be acquired.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2) </a:t>
            </a:r>
            <a:r>
              <a:rPr lang="en-US" sz="1200" dirty="0">
                <a:latin typeface="Abadi" panose="020B0604020104020204" pitchFamily="34" charset="0"/>
              </a:rPr>
              <a:t>This </a:t>
            </a:r>
            <a:r>
              <a:rPr lang="en-US" sz="1200" b="1" dirty="0">
                <a:solidFill>
                  <a:srgbClr val="0070C0"/>
                </a:solidFill>
                <a:latin typeface="Abadi" panose="020B0604020104020204" pitchFamily="34" charset="0"/>
              </a:rPr>
              <a:t>advertisement </a:t>
            </a:r>
            <a:r>
              <a:rPr lang="en-US" sz="1200" dirty="0">
                <a:latin typeface="Abadi" panose="020B0604020104020204" pitchFamily="34" charset="0"/>
              </a:rPr>
              <a:t>is done as part of the </a:t>
            </a:r>
            <a:r>
              <a:rPr lang="en-US" sz="1200" b="1" dirty="0">
                <a:solidFill>
                  <a:srgbClr val="0070C0"/>
                </a:solidFill>
                <a:latin typeface="Abadi" panose="020B0604020104020204" pitchFamily="34" charset="0"/>
              </a:rPr>
              <a:t>Location &amp; Design (L&amp;D) report</a:t>
            </a:r>
            <a:r>
              <a:rPr lang="en-US" sz="1200" dirty="0">
                <a:latin typeface="Abadi" panose="020B0604020104020204" pitchFamily="34" charset="0"/>
              </a:rPr>
              <a:t>. </a:t>
            </a:r>
          </a:p>
          <a:p>
            <a:pPr marL="0" indent="0">
              <a:buFont typeface="Arial" panose="020B0604020202020204" pitchFamily="34" charset="0"/>
              <a:buNone/>
            </a:pPr>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31</a:t>
            </a:fld>
            <a:endParaRPr lang="en-US"/>
          </a:p>
        </p:txBody>
      </p:sp>
    </p:spTree>
    <p:extLst>
      <p:ext uri="{BB962C8B-B14F-4D97-AF65-F5344CB8AC3E}">
        <p14:creationId xmlns:p14="http://schemas.microsoft.com/office/powerpoint/2010/main" val="1539985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latin typeface="Abadi" panose="020B0604020104020204" pitchFamily="34" charset="0"/>
              </a:rPr>
              <a:t>ROW plans are approved </a:t>
            </a:r>
            <a:r>
              <a:rPr lang="en-US" sz="1200" u="sng" dirty="0">
                <a:latin typeface="Abadi" panose="020B0604020104020204" pitchFamily="34" charset="0"/>
              </a:rPr>
              <a:t>after</a:t>
            </a:r>
            <a:r>
              <a:rPr lang="en-US" sz="1200" dirty="0">
                <a:latin typeface="Abadi" panose="020B0604020104020204" pitchFamily="34" charset="0"/>
              </a:rPr>
              <a:t> the L&amp;D report is signed.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32</a:t>
            </a:fld>
            <a:endParaRPr lang="en-US"/>
          </a:p>
        </p:txBody>
      </p:sp>
    </p:spTree>
    <p:extLst>
      <p:ext uri="{BB962C8B-B14F-4D97-AF65-F5344CB8AC3E}">
        <p14:creationId xmlns:p14="http://schemas.microsoft.com/office/powerpoint/2010/main" val="3085246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(click 1) </a:t>
            </a:r>
            <a:r>
              <a:rPr lang="en-US" sz="1200" dirty="0">
                <a:latin typeface="Abadi" panose="020B0604020104020204" pitchFamily="34" charset="0"/>
              </a:rPr>
              <a:t>NEPA approval date is included with L&amp;D Report.</a:t>
            </a:r>
          </a:p>
          <a:p>
            <a:pPr marL="0" indent="0">
              <a:buFont typeface="Arial" panose="020B0604020202020204" pitchFamily="34" charset="0"/>
              <a:buNone/>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badi" panose="020B0604020104020204" pitchFamily="34" charset="0"/>
              </a:rPr>
              <a:t>(click 2) L&amp;D Report approval date is included with ROW plan coversheet.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Abadi" panose="020B0604020104020204" pitchFamily="34" charset="0"/>
              </a:rPr>
              <a:t>(click 3) ROW plans are approved after signed ROW coversheet with L&amp;D date is provided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latin typeface="Abadi" panose="020B0604020104020204" pitchFamily="34" charset="0"/>
            </a:endParaRPr>
          </a:p>
          <a:p>
            <a:pPr marL="0" indent="0">
              <a:buFont typeface="Arial" panose="020B0604020202020204" pitchFamily="34" charset="0"/>
              <a:buNone/>
            </a:pPr>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33</a:t>
            </a:fld>
            <a:endParaRPr lang="en-US"/>
          </a:p>
        </p:txBody>
      </p:sp>
    </p:spTree>
    <p:extLst>
      <p:ext uri="{BB962C8B-B14F-4D97-AF65-F5344CB8AC3E}">
        <p14:creationId xmlns:p14="http://schemas.microsoft.com/office/powerpoint/2010/main" val="26622978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solidFill>
                  <a:schemeClr val="tx1"/>
                </a:solidFill>
                <a:latin typeface="Abadi" panose="020B0604020104020204" pitchFamily="34" charset="0"/>
              </a:rPr>
              <a:t>The </a:t>
            </a:r>
            <a:r>
              <a:rPr lang="en-US" dirty="0">
                <a:solidFill>
                  <a:srgbClr val="FF0000"/>
                </a:solidFill>
                <a:latin typeface="Abadi" panose="020B0604020104020204" pitchFamily="34" charset="0"/>
              </a:rPr>
              <a:t>ROW/UTL team meeting </a:t>
            </a:r>
            <a:r>
              <a:rPr lang="en-US" dirty="0">
                <a:solidFill>
                  <a:schemeClr val="tx1"/>
                </a:solidFill>
                <a:latin typeface="Abadi" panose="020B0604020104020204" pitchFamily="34" charset="0"/>
              </a:rPr>
              <a:t>is held approximately </a:t>
            </a:r>
            <a:r>
              <a:rPr lang="en-US" dirty="0">
                <a:solidFill>
                  <a:srgbClr val="FF0000"/>
                </a:solidFill>
                <a:latin typeface="Abadi" panose="020B0604020104020204" pitchFamily="34" charset="0"/>
              </a:rPr>
              <a:t>2 weeks before </a:t>
            </a:r>
            <a:r>
              <a:rPr lang="en-US" dirty="0">
                <a:solidFill>
                  <a:schemeClr val="tx1"/>
                </a:solidFill>
                <a:latin typeface="Abadi" panose="020B0604020104020204" pitchFamily="34" charset="0"/>
              </a:rPr>
              <a:t>the ROW plans are submitted.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solidFill>
                  <a:schemeClr val="tx1"/>
                </a:solidFill>
                <a:latin typeface="Abadi" panose="020B0604020104020204" pitchFamily="34" charset="0"/>
              </a:rPr>
              <a:t>The draft </a:t>
            </a:r>
            <a:r>
              <a:rPr lang="en-US" dirty="0">
                <a:solidFill>
                  <a:srgbClr val="FF0000"/>
                </a:solidFill>
                <a:latin typeface="Abadi" panose="020B0604020104020204" pitchFamily="34" charset="0"/>
              </a:rPr>
              <a:t>ROW plans </a:t>
            </a:r>
            <a:r>
              <a:rPr lang="en-US" dirty="0">
                <a:solidFill>
                  <a:schemeClr val="tx1"/>
                </a:solidFill>
                <a:latin typeface="Abadi" panose="020B0604020104020204" pitchFamily="34" charset="0"/>
              </a:rPr>
              <a:t>are submitted about </a:t>
            </a:r>
            <a:r>
              <a:rPr lang="en-US" dirty="0">
                <a:solidFill>
                  <a:srgbClr val="FF0000"/>
                </a:solidFill>
                <a:latin typeface="Abadi" panose="020B0604020104020204" pitchFamily="34" charset="0"/>
              </a:rPr>
              <a:t>1 week before </a:t>
            </a:r>
            <a:r>
              <a:rPr lang="en-US" dirty="0">
                <a:solidFill>
                  <a:schemeClr val="tx1"/>
                </a:solidFill>
                <a:latin typeface="Abadi" panose="020B0604020104020204" pitchFamily="34" charset="0"/>
              </a:rPr>
              <a:t>L&amp;D Report is submitted.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a:t>
            </a:r>
            <a:r>
              <a:rPr lang="en-US" dirty="0">
                <a:solidFill>
                  <a:schemeClr val="tx1"/>
                </a:solidFill>
                <a:latin typeface="Abadi" panose="020B0604020104020204" pitchFamily="34" charset="0"/>
              </a:rPr>
              <a:t>The UTL-ROW team meeting minutes are to be attached to the submission of the plans. If the meeting is waived, attach the email from the District Utility Office stating that the meeting was not required.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4) PM should follow the P6 baseline date for submitting the ROW plans.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34</a:t>
            </a:fld>
            <a:endParaRPr lang="en-US"/>
          </a:p>
        </p:txBody>
      </p:sp>
    </p:spTree>
    <p:extLst>
      <p:ext uri="{BB962C8B-B14F-4D97-AF65-F5344CB8AC3E}">
        <p14:creationId xmlns:p14="http://schemas.microsoft.com/office/powerpoint/2010/main" val="28697042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solidFill>
                  <a:schemeClr val="tx1"/>
                </a:solidFill>
                <a:latin typeface="Abadi" panose="020B0604020104020204" pitchFamily="34" charset="0"/>
              </a:rPr>
              <a:t>To submit the ROW plans to the Office of Right-of-Way: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Abadi" panose="020B0604020104020204" pitchFamily="34" charset="0"/>
              </a:rPr>
              <a:t>(click 2) Follow the ProjectWise workflow for </a:t>
            </a:r>
            <a:r>
              <a:rPr lang="en-US" sz="1200" dirty="0">
                <a:solidFill>
                  <a:srgbClr val="00B0F0"/>
                </a:solidFill>
                <a:latin typeface="Abadi" panose="020B0604020104020204" pitchFamily="34" charset="0"/>
              </a:rPr>
              <a:t>“Right of Way Plans Approval and Revision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The PM will prepare the ROW plans submittal letter and </a:t>
            </a:r>
            <a:r>
              <a:rPr lang="en-US" sz="1200" dirty="0">
                <a:solidFill>
                  <a:schemeClr val="tx1"/>
                </a:solidFill>
                <a:latin typeface="Abadi" panose="020B0604020104020204" pitchFamily="34" charset="0"/>
              </a:rPr>
              <a:t>email the plans link to </a:t>
            </a:r>
            <a:r>
              <a:rPr lang="en-US" sz="1200" dirty="0">
                <a:solidFill>
                  <a:srgbClr val="0070C0"/>
                </a:solidFill>
                <a:latin typeface="Abadi" panose="020B0604020104020204" pitchFamily="34" charset="0"/>
                <a:hlinkClick r:id="rId3">
                  <a:extLst>
                    <a:ext uri="{A12FA001-AC4F-418D-AE19-62706E023703}">
                      <ahyp:hlinkClr xmlns:ahyp="http://schemas.microsoft.com/office/drawing/2018/hyperlinkcolor" val="tx"/>
                    </a:ext>
                  </a:extLst>
                </a:hlinkClick>
              </a:rPr>
              <a:t>PlansOffice@dot.ga.gov</a:t>
            </a:r>
            <a:r>
              <a:rPr lang="en-US" sz="1200" dirty="0">
                <a:solidFill>
                  <a:srgbClr val="0070C0"/>
                </a:solidFill>
                <a:latin typeface="Abadi" panose="020B0604020104020204" pitchFamily="34" charset="0"/>
              </a:rPr>
              <a:t>.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35</a:t>
            </a:fld>
            <a:endParaRPr lang="en-US"/>
          </a:p>
        </p:txBody>
      </p:sp>
    </p:spTree>
    <p:extLst>
      <p:ext uri="{BB962C8B-B14F-4D97-AF65-F5344CB8AC3E}">
        <p14:creationId xmlns:p14="http://schemas.microsoft.com/office/powerpoint/2010/main" val="1974113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solidFill>
                  <a:schemeClr val="tx1"/>
                </a:solidFill>
                <a:latin typeface="Abadi" panose="020B0604020104020204" pitchFamily="34" charset="0"/>
              </a:rPr>
              <a:t>The L&amp;D report is submitted to the Office of Design Policy &amp; Support (DPS).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solidFill>
                  <a:srgbClr val="00B0F0"/>
                </a:solidFill>
                <a:latin typeface="Abadi" panose="020B0604020104020204" pitchFamily="34" charset="0"/>
              </a:rPr>
              <a:t>“L&amp;D Submittal Letter” </a:t>
            </a:r>
            <a:r>
              <a:rPr lang="en-US" dirty="0">
                <a:latin typeface="Abadi" panose="020B0604020104020204" pitchFamily="34" charset="0"/>
              </a:rPr>
              <a:t>is located online under OPD templates.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dirty="0">
                <a:solidFill>
                  <a:srgbClr val="00B0F0"/>
                </a:solidFill>
                <a:latin typeface="Abadi" panose="020B0604020104020204" pitchFamily="34" charset="0"/>
              </a:rPr>
              <a:t>L&amp;D report &amp; notice template </a:t>
            </a:r>
            <a:r>
              <a:rPr lang="en-US" dirty="0">
                <a:latin typeface="Abadi" panose="020B0604020104020204" pitchFamily="34" charset="0"/>
              </a:rPr>
              <a:t>is located on </a:t>
            </a:r>
            <a:r>
              <a:rPr lang="en-US" dirty="0">
                <a:solidFill>
                  <a:schemeClr val="tx1"/>
                </a:solidFill>
                <a:latin typeface="Abadi" panose="020B0604020104020204" pitchFamily="34" charset="0"/>
              </a:rPr>
              <a:t>ROADS/Manuals &amp; Guides/Plan Development Process/Category: Report Templates and Examples/Location and Design Report Template – Appendix B. This is filled out by the PM.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a:t>
            </a:r>
            <a:r>
              <a:rPr lang="en-US" dirty="0">
                <a:solidFill>
                  <a:schemeClr val="tx1"/>
                </a:solidFill>
                <a:latin typeface="Abadi" panose="020B0604020104020204" pitchFamily="34" charset="0"/>
              </a:rPr>
              <a:t>PM will s</a:t>
            </a:r>
            <a:r>
              <a:rPr lang="en-US" dirty="0">
                <a:latin typeface="Abadi" panose="020B0604020104020204" pitchFamily="34" charset="0"/>
              </a:rPr>
              <a:t>ubmit both the letter and the L&amp;D report via email to </a:t>
            </a:r>
            <a:r>
              <a:rPr lang="en-US" dirty="0">
                <a:solidFill>
                  <a:srgbClr val="0070C0"/>
                </a:solidFill>
                <a:latin typeface="Abadi" panose="020B0604020104020204" pitchFamily="34" charset="0"/>
                <a:hlinkClick r:id="rId3">
                  <a:extLst>
                    <a:ext uri="{A12FA001-AC4F-418D-AE19-62706E023703}">
                      <ahyp:hlinkClr xmlns:ahyp="http://schemas.microsoft.com/office/drawing/2018/hyperlinkcolor" val="tx"/>
                    </a:ext>
                  </a:extLst>
                </a:hlinkClick>
              </a:rPr>
              <a:t>ConceptReports@dot.ga.gov</a:t>
            </a:r>
            <a:r>
              <a:rPr lang="en-US" dirty="0">
                <a:solidFill>
                  <a:srgbClr val="0070C0"/>
                </a:solidFill>
                <a:latin typeface="Abadi" panose="020B0604020104020204" pitchFamily="34" charset="0"/>
              </a:rPr>
              <a:t>  to the Office of Design Policy &amp; Support.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36</a:t>
            </a:fld>
            <a:endParaRPr lang="en-US"/>
          </a:p>
        </p:txBody>
      </p:sp>
    </p:spTree>
    <p:extLst>
      <p:ext uri="{BB962C8B-B14F-4D97-AF65-F5344CB8AC3E}">
        <p14:creationId xmlns:p14="http://schemas.microsoft.com/office/powerpoint/2010/main" val="6456196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sz="1200" dirty="0">
                <a:solidFill>
                  <a:schemeClr val="tx1"/>
                </a:solidFill>
                <a:latin typeface="Abadi" panose="020B0604020104020204" pitchFamily="34" charset="0"/>
              </a:rPr>
              <a:t>The L&amp;D report includes the environmental document approval date.</a:t>
            </a:r>
          </a:p>
          <a:p>
            <a:r>
              <a:rPr lang="en-US" dirty="0"/>
              <a:t>(click 2) </a:t>
            </a:r>
            <a:r>
              <a:rPr lang="en-US" sz="1200" dirty="0">
                <a:solidFill>
                  <a:schemeClr val="tx1"/>
                </a:solidFill>
                <a:latin typeface="Abadi" panose="020B0604020104020204" pitchFamily="34" charset="0"/>
              </a:rPr>
              <a:t>The environmental document may be pending approval when the “draft” L&amp;D is submitted. </a:t>
            </a:r>
            <a:r>
              <a:rPr lang="en-US" sz="1200" u="sng" dirty="0">
                <a:solidFill>
                  <a:schemeClr val="tx1"/>
                </a:solidFill>
                <a:latin typeface="Abadi" panose="020B0604020104020204" pitchFamily="34" charset="0"/>
              </a:rPr>
              <a:t>Do not </a:t>
            </a:r>
            <a:r>
              <a:rPr lang="en-US" sz="1200" dirty="0">
                <a:solidFill>
                  <a:schemeClr val="tx1"/>
                </a:solidFill>
                <a:latin typeface="Abadi" panose="020B0604020104020204" pitchFamily="34" charset="0"/>
              </a:rPr>
              <a:t>hold up the L&amp;D submission for the environmental date.  For submitting the draft L&amp;D report to DPS, be sure to follow the P6 baseline date, if possible. </a:t>
            </a:r>
          </a:p>
          <a:p>
            <a:r>
              <a:rPr lang="en-US" dirty="0"/>
              <a:t>(click 3) </a:t>
            </a:r>
            <a:r>
              <a:rPr lang="en-US" sz="1200" dirty="0">
                <a:solidFill>
                  <a:schemeClr val="tx1"/>
                </a:solidFill>
                <a:latin typeface="Abadi" panose="020B0604020104020204" pitchFamily="34" charset="0"/>
              </a:rPr>
              <a:t>The </a:t>
            </a:r>
            <a:r>
              <a:rPr lang="en-US" sz="1200" b="0" dirty="0">
                <a:solidFill>
                  <a:srgbClr val="0070C0"/>
                </a:solidFill>
                <a:latin typeface="Abadi" panose="020B0604020104020204" pitchFamily="34" charset="0"/>
              </a:rPr>
              <a:t>L&amp;D cannot be approved without</a:t>
            </a:r>
            <a:r>
              <a:rPr lang="en-US" sz="1200" b="0" dirty="0">
                <a:solidFill>
                  <a:schemeClr val="tx1"/>
                </a:solidFill>
                <a:latin typeface="Abadi" panose="020B0604020104020204" pitchFamily="34" charset="0"/>
              </a:rPr>
              <a:t> the </a:t>
            </a:r>
            <a:r>
              <a:rPr lang="en-US" sz="1200" b="0" dirty="0">
                <a:solidFill>
                  <a:srgbClr val="0070C0"/>
                </a:solidFill>
                <a:latin typeface="Abadi" panose="020B0604020104020204" pitchFamily="34" charset="0"/>
              </a:rPr>
              <a:t>environmental approval </a:t>
            </a:r>
            <a:r>
              <a:rPr lang="en-US" sz="1200" dirty="0">
                <a:solidFill>
                  <a:schemeClr val="tx1"/>
                </a:solidFill>
                <a:latin typeface="Abadi" panose="020B0604020104020204" pitchFamily="34" charset="0"/>
              </a:rPr>
              <a:t>date included. Therefore, DPS can complete their review and have it pending approval until the environmental approval date is available. </a:t>
            </a:r>
            <a:endParaRPr lang="en-US" sz="1200" dirty="0">
              <a:solidFill>
                <a:srgbClr val="0070C0"/>
              </a:solidFill>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37</a:t>
            </a:fld>
            <a:endParaRPr lang="en-US"/>
          </a:p>
        </p:txBody>
      </p:sp>
    </p:spTree>
    <p:extLst>
      <p:ext uri="{BB962C8B-B14F-4D97-AF65-F5344CB8AC3E}">
        <p14:creationId xmlns:p14="http://schemas.microsoft.com/office/powerpoint/2010/main" val="34124926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-The draft plans are included with the PFPR package. The plans are updated and finalized after PFPR.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38</a:t>
            </a:fld>
            <a:endParaRPr lang="en-US"/>
          </a:p>
        </p:txBody>
      </p:sp>
    </p:spTree>
    <p:extLst>
      <p:ext uri="{BB962C8B-B14F-4D97-AF65-F5344CB8AC3E}">
        <p14:creationId xmlns:p14="http://schemas.microsoft.com/office/powerpoint/2010/main" val="38349582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True</a:t>
            </a:r>
          </a:p>
        </p:txBody>
      </p:sp>
      <p:sp>
        <p:nvSpPr>
          <p:cNvPr id="4" name="Slide Number Placeholder 3"/>
          <p:cNvSpPr>
            <a:spLocks noGrp="1"/>
          </p:cNvSpPr>
          <p:nvPr>
            <p:ph type="sldNum" sz="quarter" idx="5"/>
          </p:nvPr>
        </p:nvSpPr>
        <p:spPr/>
        <p:txBody>
          <a:bodyPr/>
          <a:lstStyle/>
          <a:p>
            <a:fld id="{ECCF2C3B-96AA-4650-A208-DC2D5D03174A}" type="slidenum">
              <a:rPr lang="en-US" smtClean="0"/>
              <a:t>39</a:t>
            </a:fld>
            <a:endParaRPr lang="en-US"/>
          </a:p>
        </p:txBody>
      </p:sp>
    </p:spTree>
    <p:extLst>
      <p:ext uri="{BB962C8B-B14F-4D97-AF65-F5344CB8AC3E}">
        <p14:creationId xmlns:p14="http://schemas.microsoft.com/office/powerpoint/2010/main" val="3115026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a:t>
            </a:fld>
            <a:endParaRPr lang="en-US"/>
          </a:p>
        </p:txBody>
      </p:sp>
    </p:spTree>
    <p:extLst>
      <p:ext uri="{BB962C8B-B14F-4D97-AF65-F5344CB8AC3E}">
        <p14:creationId xmlns:p14="http://schemas.microsoft.com/office/powerpoint/2010/main" val="3731916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40</a:t>
            </a:fld>
            <a:endParaRPr lang="en-US"/>
          </a:p>
        </p:txBody>
      </p:sp>
    </p:spTree>
    <p:extLst>
      <p:ext uri="{BB962C8B-B14F-4D97-AF65-F5344CB8AC3E}">
        <p14:creationId xmlns:p14="http://schemas.microsoft.com/office/powerpoint/2010/main" val="27114093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 </a:t>
            </a:r>
            <a:r>
              <a:rPr lang="en-US" i="1" dirty="0"/>
              <a:t>- </a:t>
            </a:r>
            <a:r>
              <a:rPr lang="en-US" i="0" dirty="0"/>
              <a:t>Remember that the date of the NEPA document is needed before the L&amp;D Report can be approved. The L&amp;D Report must be approved before the ROW plans can be approved because the L&amp;D date is on the ROW plans coversheet.</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41</a:t>
            </a:fld>
            <a:endParaRPr lang="en-US"/>
          </a:p>
        </p:txBody>
      </p:sp>
    </p:spTree>
    <p:extLst>
      <p:ext uri="{BB962C8B-B14F-4D97-AF65-F5344CB8AC3E}">
        <p14:creationId xmlns:p14="http://schemas.microsoft.com/office/powerpoint/2010/main" val="27272832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ROW-UTL meeting is a coordination meeting to ensure that the design involving the utilities being relocated has included the land necessary to move the utilities, if applicable. Remember that the coordination with the utility companies took place prior to the PFPR request as part of 1</a:t>
            </a:r>
            <a:r>
              <a:rPr lang="en-US" baseline="30000" dirty="0"/>
              <a:t>st</a:t>
            </a:r>
            <a:r>
              <a:rPr lang="en-US" dirty="0"/>
              <a:t> Utilities submission. This is a coordination meeting with the designer, district utility coordinator, the district ROW coordinator, and the PM. </a:t>
            </a:r>
            <a:endParaRPr lang="en-US" sz="1200" dirty="0">
              <a:latin typeface="Abadi" panose="020B060402010402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42</a:t>
            </a:fld>
            <a:endParaRPr lang="en-US"/>
          </a:p>
        </p:txBody>
      </p:sp>
    </p:spTree>
    <p:extLst>
      <p:ext uri="{BB962C8B-B14F-4D97-AF65-F5344CB8AC3E}">
        <p14:creationId xmlns:p14="http://schemas.microsoft.com/office/powerpoint/2010/main" val="3090285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If Utilities will be relocated, a ROW/UTL team meeting may be required.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latin typeface="Abadi" panose="020B0604020104020204" pitchFamily="34" charset="0"/>
              </a:rPr>
              <a:t>PM should refer to ROW-UTL team meeting procedures to determine if it is required.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dirty="0">
                <a:latin typeface="Abadi" panose="020B0604020104020204" pitchFamily="34" charset="0"/>
              </a:rPr>
              <a:t>If unsure, PM should confirm with the District UTL coordinator that it is required.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a:t>
            </a:r>
            <a:r>
              <a:rPr lang="en-US" dirty="0">
                <a:latin typeface="Abadi" panose="020B0604020104020204" pitchFamily="34" charset="0"/>
              </a:rPr>
              <a:t>If it is required, PM is to fill out the </a:t>
            </a:r>
            <a:r>
              <a:rPr lang="en-US" dirty="0">
                <a:solidFill>
                  <a:srgbClr val="00B0F0"/>
                </a:solidFill>
                <a:latin typeface="Abadi" panose="020B0604020104020204" pitchFamily="34" charset="0"/>
              </a:rPr>
              <a:t>“ROW-UTL Meeting Request Letter”</a:t>
            </a:r>
            <a:r>
              <a:rPr lang="en-US" dirty="0">
                <a:latin typeface="Abadi" panose="020B0604020104020204" pitchFamily="34" charset="0"/>
              </a:rPr>
              <a:t>. Letter is located online in the Program Delivery folder.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43</a:t>
            </a:fld>
            <a:endParaRPr lang="en-US"/>
          </a:p>
        </p:txBody>
      </p:sp>
    </p:spTree>
    <p:extLst>
      <p:ext uri="{BB962C8B-B14F-4D97-AF65-F5344CB8AC3E}">
        <p14:creationId xmlns:p14="http://schemas.microsoft.com/office/powerpoint/2010/main" val="3466723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 </a:t>
            </a:r>
            <a:r>
              <a:rPr lang="en-US" i="1" dirty="0"/>
              <a:t>- </a:t>
            </a:r>
            <a:r>
              <a:rPr lang="en-US" i="0" dirty="0"/>
              <a:t>The purpose of the ROW-UTL meeting is to ensure that there is enough ROW in the plans for relocation of utilities. Therefore, this meeting is needed after the preliminary design is updated and before the ROW plans are submitted for approval. Don’t forget that the meeting minutes from this meeting must be attached with the ROW plans are submitted for review.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44</a:t>
            </a:fld>
            <a:endParaRPr lang="en-US"/>
          </a:p>
        </p:txBody>
      </p:sp>
    </p:spTree>
    <p:extLst>
      <p:ext uri="{BB962C8B-B14F-4D97-AF65-F5344CB8AC3E}">
        <p14:creationId xmlns:p14="http://schemas.microsoft.com/office/powerpoint/2010/main" val="31677978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soil survey is required and was not done before PFPR, then it would be needed after PFPR. Always check section 6.3.2 of the PDP manual to determine if and when a soil survey is required for each project. A soil survey will determine the geotechnical features of the soil. These features must be understood by the designer for engineering the project correctly. </a:t>
            </a:r>
          </a:p>
        </p:txBody>
      </p:sp>
      <p:sp>
        <p:nvSpPr>
          <p:cNvPr id="4" name="Slide Number Placeholder 3"/>
          <p:cNvSpPr>
            <a:spLocks noGrp="1"/>
          </p:cNvSpPr>
          <p:nvPr>
            <p:ph type="sldNum" sz="quarter" idx="5"/>
          </p:nvPr>
        </p:nvSpPr>
        <p:spPr/>
        <p:txBody>
          <a:bodyPr/>
          <a:lstStyle/>
          <a:p>
            <a:fld id="{ECCF2C3B-96AA-4650-A208-DC2D5D03174A}" type="slidenum">
              <a:rPr lang="en-US" smtClean="0"/>
              <a:t>45</a:t>
            </a:fld>
            <a:endParaRPr lang="en-US"/>
          </a:p>
        </p:txBody>
      </p:sp>
    </p:spTree>
    <p:extLst>
      <p:ext uri="{BB962C8B-B14F-4D97-AF65-F5344CB8AC3E}">
        <p14:creationId xmlns:p14="http://schemas.microsoft.com/office/powerpoint/2010/main" val="29235409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It is required for major projects such as widening projects, new alignments, and projects that have a significant change in grade (5ft raising or lowering of the existing profile grade line).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4: </a:t>
            </a:r>
            <a:r>
              <a:rPr lang="en-US" dirty="0">
                <a:latin typeface="Abadi" panose="020B0604020104020204" pitchFamily="34" charset="0"/>
              </a:rPr>
              <a:t>If a Soil Survey Report is required, check PDP to see if the project is located within a county that requires and approved report prior to PFPR. If is needed but requested prior to PFPR, it will need to be requested after PFPR inspection is held.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46</a:t>
            </a:fld>
            <a:endParaRPr lang="en-US"/>
          </a:p>
        </p:txBody>
      </p:sp>
    </p:spTree>
    <p:extLst>
      <p:ext uri="{BB962C8B-B14F-4D97-AF65-F5344CB8AC3E}">
        <p14:creationId xmlns:p14="http://schemas.microsoft.com/office/powerpoint/2010/main" val="12061854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If a Soil Survey Report is required, check PDP to see if the project is located within a county that requires and approved report prior to PFPR.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If is needed but requested prior to PFPR, it will need to be requested after PFPR inspection is held.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47</a:t>
            </a:fld>
            <a:endParaRPr lang="en-US"/>
          </a:p>
        </p:txBody>
      </p:sp>
    </p:spTree>
    <p:extLst>
      <p:ext uri="{BB962C8B-B14F-4D97-AF65-F5344CB8AC3E}">
        <p14:creationId xmlns:p14="http://schemas.microsoft.com/office/powerpoint/2010/main" val="31843728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If it is required: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PM to fill out “Soil Survey Request (In-House)” letter. The letter is a request for the Office of Materials &amp; Testing to complete the soil testing and write the report.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If a consultant has been scoped to prepare the soil survey report, fill out the same template. However, updated the language to request a review of the report instead of a request to do the work. </a:t>
            </a: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3) Be sure to include the OMAT checklist [</a:t>
            </a:r>
            <a:r>
              <a:rPr lang="en-US" i="1" dirty="0">
                <a:latin typeface="Abadi" panose="020B0604020104020204" pitchFamily="34" charset="0"/>
              </a:rPr>
              <a:t>Next slide will discuss the checklist]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badi" panose="020B0604020104020204" pitchFamily="34" charset="0"/>
              </a:rPr>
              <a:t>(</a:t>
            </a:r>
            <a:r>
              <a:rPr lang="en-US" i="0" dirty="0">
                <a:latin typeface="Abadi" panose="020B0604020104020204" pitchFamily="34" charset="0"/>
              </a:rPr>
              <a:t>Click 4) Follow the ProjectWise workflow entitled OMAT Geotechnical &amp; Environmental Submittals. </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48</a:t>
            </a:fld>
            <a:endParaRPr lang="en-US"/>
          </a:p>
        </p:txBody>
      </p:sp>
    </p:spTree>
    <p:extLst>
      <p:ext uri="{BB962C8B-B14F-4D97-AF65-F5344CB8AC3E}">
        <p14:creationId xmlns:p14="http://schemas.microsoft.com/office/powerpoint/2010/main" val="27659485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The OMAT checklist is located online at </a:t>
            </a:r>
            <a:r>
              <a:rPr lang="en-US" dirty="0">
                <a:solidFill>
                  <a:schemeClr val="tx1"/>
                </a:solidFill>
                <a:latin typeface="Abadi" panose="020B0604020104020204" pitchFamily="34" charset="0"/>
              </a:rPr>
              <a:t>ROADS/Design Related Resources/Additional Resources.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2) The PM will need to choose the consultant or in-house version of the checklist. The correct checklist is based on who is preparing the soil survey report.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49</a:t>
            </a:fld>
            <a:endParaRPr lang="en-US"/>
          </a:p>
        </p:txBody>
      </p:sp>
    </p:spTree>
    <p:extLst>
      <p:ext uri="{BB962C8B-B14F-4D97-AF65-F5344CB8AC3E}">
        <p14:creationId xmlns:p14="http://schemas.microsoft.com/office/powerpoint/2010/main" val="3876583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a:t>
            </a:fld>
            <a:endParaRPr lang="en-US"/>
          </a:p>
        </p:txBody>
      </p:sp>
    </p:spTree>
    <p:extLst>
      <p:ext uri="{BB962C8B-B14F-4D97-AF65-F5344CB8AC3E}">
        <p14:creationId xmlns:p14="http://schemas.microsoft.com/office/powerpoint/2010/main" val="3358889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Reminder: The graphic does not represent the PDP process in sequential order. However, if a BFI or WFI is needed, it should be done after PFPR.</a:t>
            </a:r>
          </a:p>
        </p:txBody>
      </p:sp>
      <p:sp>
        <p:nvSpPr>
          <p:cNvPr id="4" name="Slide Number Placeholder 3"/>
          <p:cNvSpPr>
            <a:spLocks noGrp="1"/>
          </p:cNvSpPr>
          <p:nvPr>
            <p:ph type="sldNum" sz="quarter" idx="5"/>
          </p:nvPr>
        </p:nvSpPr>
        <p:spPr/>
        <p:txBody>
          <a:bodyPr/>
          <a:lstStyle/>
          <a:p>
            <a:fld id="{ECCF2C3B-96AA-4650-A208-DC2D5D03174A}" type="slidenum">
              <a:rPr lang="en-US" smtClean="0"/>
              <a:t>50</a:t>
            </a:fld>
            <a:endParaRPr lang="en-US"/>
          </a:p>
        </p:txBody>
      </p:sp>
    </p:spTree>
    <p:extLst>
      <p:ext uri="{BB962C8B-B14F-4D97-AF65-F5344CB8AC3E}">
        <p14:creationId xmlns:p14="http://schemas.microsoft.com/office/powerpoint/2010/main" val="1059596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1: </a:t>
            </a:r>
            <a:r>
              <a:rPr lang="en-US" dirty="0">
                <a:solidFill>
                  <a:schemeClr val="tx1"/>
                </a:solidFill>
                <a:latin typeface="Abadi" panose="020B0604020104020204" pitchFamily="34" charset="0"/>
              </a:rPr>
              <a:t>WFI = Wall Foundation Investigation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2: </a:t>
            </a:r>
            <a:r>
              <a:rPr lang="en-US" sz="1200" dirty="0">
                <a:solidFill>
                  <a:schemeClr val="tx1"/>
                </a:solidFill>
                <a:latin typeface="Abadi" panose="020B0604020104020204" pitchFamily="34" charset="0"/>
              </a:rPr>
              <a:t>BFI = Bridge Foundation Investigation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Bullet 3: WFI/BFI reports are prepared and/or approved by the Office of Materials &amp; Testing (OMAT).</a:t>
            </a:r>
          </a:p>
          <a:p>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51</a:t>
            </a:fld>
            <a:endParaRPr lang="en-US"/>
          </a:p>
        </p:txBody>
      </p:sp>
    </p:spTree>
    <p:extLst>
      <p:ext uri="{BB962C8B-B14F-4D97-AF65-F5344CB8AC3E}">
        <p14:creationId xmlns:p14="http://schemas.microsoft.com/office/powerpoint/2010/main" val="23958766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solidFill>
                  <a:schemeClr val="tx1"/>
                </a:solidFill>
                <a:latin typeface="Abadi" panose="020B0604020104020204" pitchFamily="34" charset="0"/>
              </a:rPr>
              <a:t>R</a:t>
            </a:r>
            <a:r>
              <a:rPr lang="en-US" sz="1200" dirty="0">
                <a:solidFill>
                  <a:schemeClr val="tx1"/>
                </a:solidFill>
                <a:latin typeface="Abadi" panose="020B0604020104020204" pitchFamily="34" charset="0"/>
              </a:rPr>
              <a:t>equired on projects that have non-standard GDOT walls (WFI).</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solidFill>
                  <a:schemeClr val="tx1"/>
                </a:solidFill>
                <a:latin typeface="Abadi" panose="020B0604020104020204" pitchFamily="34" charset="0"/>
              </a:rPr>
              <a:t>Required</a:t>
            </a:r>
            <a:r>
              <a:rPr lang="en-US" sz="1200" dirty="0">
                <a:solidFill>
                  <a:schemeClr val="tx1"/>
                </a:solidFill>
                <a:latin typeface="Abadi" panose="020B0604020104020204" pitchFamily="34" charset="0"/>
              </a:rPr>
              <a:t> if a bridge structure is being replaced or newly constructed (BFI).</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dirty="0">
                <a:solidFill>
                  <a:schemeClr val="tx1"/>
                </a:solidFill>
                <a:latin typeface="Abadi" panose="020B0604020104020204" pitchFamily="34" charset="0"/>
              </a:rPr>
              <a:t>Before any type of foundation investigation can be requested, the Office of Bridge Design must review and approve the plans. </a:t>
            </a:r>
            <a:endParaRPr lang="en-US" sz="1200" dirty="0">
              <a:solidFill>
                <a:schemeClr val="tx1"/>
              </a:solidFill>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52</a:t>
            </a:fld>
            <a:endParaRPr lang="en-US"/>
          </a:p>
        </p:txBody>
      </p:sp>
    </p:spTree>
    <p:extLst>
      <p:ext uri="{BB962C8B-B14F-4D97-AF65-F5344CB8AC3E}">
        <p14:creationId xmlns:p14="http://schemas.microsoft.com/office/powerpoint/2010/main" val="15773392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solidFill>
                  <a:schemeClr val="tx1"/>
                </a:solidFill>
                <a:latin typeface="Abadi" panose="020B0604020104020204" pitchFamily="34" charset="0"/>
              </a:rPr>
              <a:t>A template letter does not exist. One will need to be created to submit a request or to request approval of a report. The Program Manager needs to approve the letter before it is sent.</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53</a:t>
            </a:fld>
            <a:endParaRPr lang="en-US"/>
          </a:p>
        </p:txBody>
      </p:sp>
    </p:spTree>
    <p:extLst>
      <p:ext uri="{BB962C8B-B14F-4D97-AF65-F5344CB8AC3E}">
        <p14:creationId xmlns:p14="http://schemas.microsoft.com/office/powerpoint/2010/main" val="4325270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1) </a:t>
            </a:r>
            <a:r>
              <a:rPr lang="en-US" dirty="0">
                <a:latin typeface="Abadi" panose="020B0604020104020204" pitchFamily="34" charset="0"/>
              </a:rPr>
              <a:t>Be sure to include the OMAT checklist which is located online at </a:t>
            </a:r>
            <a:r>
              <a:rPr lang="en-US" dirty="0">
                <a:solidFill>
                  <a:schemeClr val="tx1"/>
                </a:solidFill>
                <a:latin typeface="Abadi" panose="020B0604020104020204" pitchFamily="34" charset="0"/>
              </a:rPr>
              <a:t>ROADS/Design Related Resources/Additional Resources. Just like the soil survey report, the PM will need to choose the consultant or in-house version of the checklist depending on who is doing the foundation investigation.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r>
              <a:rPr lang="en-US" dirty="0">
                <a:solidFill>
                  <a:schemeClr val="tx1"/>
                </a:solidFill>
                <a:latin typeface="Abadi" panose="020B0604020104020204" pitchFamily="34" charset="0"/>
              </a:rPr>
              <a:t>(click 2) Follow the directions per the ProjectWise workflow for </a:t>
            </a:r>
            <a:r>
              <a:rPr lang="en-US" dirty="0">
                <a:solidFill>
                  <a:srgbClr val="00B0F0"/>
                </a:solidFill>
                <a:latin typeface="Abadi" panose="020B0604020104020204" pitchFamily="34" charset="0"/>
              </a:rPr>
              <a:t>“OMAT Geotechnical &amp; Environmental Submittals”</a:t>
            </a:r>
            <a:r>
              <a:rPr lang="en-US" dirty="0">
                <a:solidFill>
                  <a:schemeClr val="tx1"/>
                </a:solidFill>
                <a:latin typeface="Abadi" panose="020B0604020104020204" pitchFamily="34" charset="0"/>
              </a:rPr>
              <a:t>. The PM will upload the letter and checklist to the OPD Document Tracker. Once it has been reviewed internally, it will be automatically submitted to OMAT for review from the OPD document tracker. </a:t>
            </a:r>
            <a:endParaRPr lang="en-US" dirty="0">
              <a:solidFill>
                <a:srgbClr val="0070C0"/>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54</a:t>
            </a:fld>
            <a:endParaRPr lang="en-US"/>
          </a:p>
        </p:txBody>
      </p:sp>
    </p:spTree>
    <p:extLst>
      <p:ext uri="{BB962C8B-B14F-4D97-AF65-F5344CB8AC3E}">
        <p14:creationId xmlns:p14="http://schemas.microsoft.com/office/powerpoint/2010/main" val="11270832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focus on Detailed ROW Cost Estimates. The detailed cost estimate is not the same as the cost estimates that the PM has to submit either annually or at milestones. This is estimate is what is authorized as the true amount of the ROW funds that the project will need to acquire parcels of land. </a:t>
            </a:r>
          </a:p>
        </p:txBody>
      </p:sp>
      <p:sp>
        <p:nvSpPr>
          <p:cNvPr id="4" name="Slide Number Placeholder 3"/>
          <p:cNvSpPr>
            <a:spLocks noGrp="1"/>
          </p:cNvSpPr>
          <p:nvPr>
            <p:ph type="sldNum" sz="quarter" idx="5"/>
          </p:nvPr>
        </p:nvSpPr>
        <p:spPr/>
        <p:txBody>
          <a:bodyPr/>
          <a:lstStyle/>
          <a:p>
            <a:fld id="{ECCF2C3B-96AA-4650-A208-DC2D5D03174A}" type="slidenum">
              <a:rPr lang="en-US" smtClean="0"/>
              <a:t>55</a:t>
            </a:fld>
            <a:endParaRPr lang="en-US"/>
          </a:p>
        </p:txBody>
      </p:sp>
    </p:spTree>
    <p:extLst>
      <p:ext uri="{BB962C8B-B14F-4D97-AF65-F5344CB8AC3E}">
        <p14:creationId xmlns:p14="http://schemas.microsoft.com/office/powerpoint/2010/main" val="7686683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solidFill>
                  <a:schemeClr val="tx1"/>
                </a:solidFill>
                <a:latin typeface="Abadi" panose="020B0604020104020204" pitchFamily="34" charset="0"/>
              </a:rPr>
              <a:t>This is prepared by the District ROW Office. All of the previous cost estimates were prepared by either a consultant vendor or the GDOT ROW office.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solidFill>
                  <a:schemeClr val="tx1"/>
                </a:solidFill>
                <a:latin typeface="Abadi" panose="020B0604020104020204" pitchFamily="34" charset="0"/>
              </a:rPr>
              <a:t>Submission of the draft ROW plans to the ROW office will trigger the preparation of the detailed ROW cost estimate.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dirty="0">
                <a:solidFill>
                  <a:schemeClr val="tx1"/>
                </a:solidFill>
                <a:latin typeface="Abadi" panose="020B0604020104020204" pitchFamily="34" charset="0"/>
              </a:rPr>
              <a:t>No additional action is required by the PM.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4) This is the last ROW cost estimate prepared for the project.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56</a:t>
            </a:fld>
            <a:endParaRPr lang="en-US"/>
          </a:p>
        </p:txBody>
      </p:sp>
    </p:spTree>
    <p:extLst>
      <p:ext uri="{BB962C8B-B14F-4D97-AF65-F5344CB8AC3E}">
        <p14:creationId xmlns:p14="http://schemas.microsoft.com/office/powerpoint/2010/main" val="4949044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focus on the required components to authorize the ROW funds. </a:t>
            </a:r>
          </a:p>
        </p:txBody>
      </p:sp>
      <p:sp>
        <p:nvSpPr>
          <p:cNvPr id="4" name="Slide Number Placeholder 3"/>
          <p:cNvSpPr>
            <a:spLocks noGrp="1"/>
          </p:cNvSpPr>
          <p:nvPr>
            <p:ph type="sldNum" sz="quarter" idx="5"/>
          </p:nvPr>
        </p:nvSpPr>
        <p:spPr/>
        <p:txBody>
          <a:bodyPr/>
          <a:lstStyle/>
          <a:p>
            <a:fld id="{ECCF2C3B-96AA-4650-A208-DC2D5D03174A}" type="slidenum">
              <a:rPr lang="en-US" smtClean="0"/>
              <a:t>57</a:t>
            </a:fld>
            <a:endParaRPr lang="en-US"/>
          </a:p>
        </p:txBody>
      </p:sp>
    </p:spTree>
    <p:extLst>
      <p:ext uri="{BB962C8B-B14F-4D97-AF65-F5344CB8AC3E}">
        <p14:creationId xmlns:p14="http://schemas.microsoft.com/office/powerpoint/2010/main" val="39954460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solidFill>
                  <a:srgbClr val="0070C0"/>
                </a:solidFill>
                <a:latin typeface="Abadi" panose="020B0604020104020204" pitchFamily="34" charset="0"/>
              </a:rPr>
              <a:t>ROW Authorization </a:t>
            </a:r>
            <a:r>
              <a:rPr lang="en-US" sz="1200" dirty="0">
                <a:solidFill>
                  <a:schemeClr val="tx1"/>
                </a:solidFill>
                <a:latin typeface="Abadi" panose="020B0604020104020204" pitchFamily="34" charset="0"/>
              </a:rPr>
              <a:t>is the </a:t>
            </a:r>
            <a:r>
              <a:rPr lang="en-US" sz="1200" b="1" dirty="0">
                <a:solidFill>
                  <a:srgbClr val="0070C0"/>
                </a:solidFill>
                <a:latin typeface="Abadi" panose="020B0604020104020204" pitchFamily="34" charset="0"/>
              </a:rPr>
              <a:t>approval of funds </a:t>
            </a:r>
            <a:r>
              <a:rPr lang="en-US" sz="1200" dirty="0">
                <a:solidFill>
                  <a:schemeClr val="tx1"/>
                </a:solidFill>
                <a:latin typeface="Abadi" panose="020B0604020104020204" pitchFamily="34" charset="0"/>
              </a:rPr>
              <a:t>that will be used to purchase right-of-way and easements for the construction of the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badi" panose="020B06040201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58</a:t>
            </a:fld>
            <a:endParaRPr lang="en-US"/>
          </a:p>
        </p:txBody>
      </p:sp>
    </p:spTree>
    <p:extLst>
      <p:ext uri="{BB962C8B-B14F-4D97-AF65-F5344CB8AC3E}">
        <p14:creationId xmlns:p14="http://schemas.microsoft.com/office/powerpoint/2010/main" val="40528248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badi" panose="020B0604020104020204" pitchFamily="34" charset="0"/>
                <a:ea typeface="+mn-ea"/>
                <a:cs typeface="+mn-cs"/>
              </a:rPr>
              <a:t>(click 1) The environmental approval is critical path for ROW Authorization.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badi" panose="020B0604020104020204" pitchFamily="34" charset="0"/>
                <a:ea typeface="+mn-ea"/>
                <a:cs typeface="+mn-cs"/>
              </a:rPr>
              <a:t>(click 2) The NEPA document approval is needed for both environmental certification and the location and design report approval. Remember the L&amp;D report cannot be approved until the environmental approval date is included.  The ROW plans cannot be approved until the date from the L&amp;D report is added to the coversheet.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59</a:t>
            </a:fld>
            <a:endParaRPr lang="en-US"/>
          </a:p>
        </p:txBody>
      </p:sp>
    </p:spTree>
    <p:extLst>
      <p:ext uri="{BB962C8B-B14F-4D97-AF65-F5344CB8AC3E}">
        <p14:creationId xmlns:p14="http://schemas.microsoft.com/office/powerpoint/2010/main" val="2033932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This training is going to cover the PDP steps between the PFPR inspection and right-of-way authorization. It will cover finishing the preliminary design phase and starting the final design phase. </a:t>
            </a:r>
          </a:p>
        </p:txBody>
      </p:sp>
      <p:sp>
        <p:nvSpPr>
          <p:cNvPr id="4" name="Slide Number Placeholder 3"/>
          <p:cNvSpPr>
            <a:spLocks noGrp="1"/>
          </p:cNvSpPr>
          <p:nvPr>
            <p:ph type="sldNum" sz="quarter" idx="5"/>
          </p:nvPr>
        </p:nvSpPr>
        <p:spPr/>
        <p:txBody>
          <a:bodyPr/>
          <a:lstStyle/>
          <a:p>
            <a:fld id="{ECCF2C3B-96AA-4650-A208-DC2D5D03174A}" type="slidenum">
              <a:rPr lang="en-US" smtClean="0"/>
              <a:t>6</a:t>
            </a:fld>
            <a:endParaRPr lang="en-US"/>
          </a:p>
        </p:txBody>
      </p:sp>
    </p:spTree>
    <p:extLst>
      <p:ext uri="{BB962C8B-B14F-4D97-AF65-F5344CB8AC3E}">
        <p14:creationId xmlns:p14="http://schemas.microsoft.com/office/powerpoint/2010/main" val="32945394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The following are required in order to authorize the use of the ROW funds: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1)</a:t>
            </a:r>
            <a:r>
              <a:rPr lang="en-US" sz="1200" dirty="0">
                <a:solidFill>
                  <a:schemeClr val="tx1"/>
                </a:solidFill>
                <a:latin typeface="Abadi" panose="020B0604020104020204" pitchFamily="34" charset="0"/>
              </a:rPr>
              <a:t>Environmental Certification. </a:t>
            </a:r>
            <a:r>
              <a:rPr kumimoji="0" lang="en-US" sz="1200" b="0" i="0" u="none" strike="noStrike" kern="1200" cap="none" spc="0" normalizeH="0" baseline="0" noProof="0" dirty="0">
                <a:ln>
                  <a:noFill/>
                </a:ln>
                <a:solidFill>
                  <a:prstClr val="black"/>
                </a:solidFill>
                <a:effectLst/>
                <a:uLnTx/>
                <a:uFillTx/>
                <a:latin typeface="Abadi" panose="020B0604020104020204" pitchFamily="34" charset="0"/>
                <a:ea typeface="+mn-ea"/>
                <a:cs typeface="+mn-cs"/>
              </a:rPr>
              <a:t>Remember this is critical path. </a:t>
            </a:r>
            <a:endParaRPr lang="en-US" sz="1200"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2) </a:t>
            </a:r>
            <a:r>
              <a:rPr kumimoji="0" lang="en-US" sz="2400" b="0" i="0" u="none" strike="noStrike" kern="1200" cap="none" spc="0" normalizeH="0" baseline="0" noProof="0" dirty="0">
                <a:ln>
                  <a:noFill/>
                </a:ln>
                <a:solidFill>
                  <a:prstClr val="black"/>
                </a:solidFill>
                <a:effectLst/>
                <a:uLnTx/>
                <a:uFillTx/>
                <a:latin typeface="Abadi" panose="020B0604020104020204" pitchFamily="34" charset="0"/>
                <a:ea typeface="+mn-ea"/>
                <a:cs typeface="+mn-cs"/>
              </a:rPr>
              <a:t>ROW Plan Approval.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badi" panose="020B0604020104020204" pitchFamily="34" charset="0"/>
                <a:ea typeface="+mn-ea"/>
                <a:cs typeface="+mn-cs"/>
              </a:rPr>
              <a:t>(click 3) </a:t>
            </a:r>
            <a:r>
              <a:rPr lang="en-US" sz="2400" dirty="0">
                <a:solidFill>
                  <a:schemeClr val="tx1"/>
                </a:solidFill>
                <a:latin typeface="Abadi" panose="020B0604020104020204" pitchFamily="34" charset="0"/>
              </a:rPr>
              <a:t>Approved Detailed ROW Cost Estimate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badi" panose="020B0604020104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60</a:t>
            </a:fld>
            <a:endParaRPr lang="en-US"/>
          </a:p>
        </p:txBody>
      </p:sp>
    </p:spTree>
    <p:extLst>
      <p:ext uri="{BB962C8B-B14F-4D97-AF65-F5344CB8AC3E}">
        <p14:creationId xmlns:p14="http://schemas.microsoft.com/office/powerpoint/2010/main" val="356722192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61</a:t>
            </a:fld>
            <a:endParaRPr lang="en-US"/>
          </a:p>
        </p:txBody>
      </p:sp>
    </p:spTree>
    <p:extLst>
      <p:ext uri="{BB962C8B-B14F-4D97-AF65-F5344CB8AC3E}">
        <p14:creationId xmlns:p14="http://schemas.microsoft.com/office/powerpoint/2010/main" val="17750516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 </a:t>
            </a:r>
            <a:r>
              <a:rPr lang="en-US" i="1" dirty="0"/>
              <a:t>- </a:t>
            </a:r>
            <a:r>
              <a:rPr lang="en-US" i="0" dirty="0"/>
              <a:t>The detailed ROW cost estimate is based on the final version of the ROW plans. Note that I did not say based on the approved ROW plans.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62</a:t>
            </a:fld>
            <a:endParaRPr lang="en-US"/>
          </a:p>
        </p:txBody>
      </p:sp>
    </p:spTree>
    <p:extLst>
      <p:ext uri="{BB962C8B-B14F-4D97-AF65-F5344CB8AC3E}">
        <p14:creationId xmlns:p14="http://schemas.microsoft.com/office/powerpoint/2010/main" val="143346408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are going to practice using a preconstruction status report and the Primavera P6 schedule to find information that is needed to fill out templates for the concept phase.</a:t>
            </a:r>
          </a:p>
          <a:p>
            <a:r>
              <a:rPr lang="en-US" dirty="0"/>
              <a:t> </a:t>
            </a:r>
          </a:p>
          <a:p>
            <a:r>
              <a:rPr lang="en-US" dirty="0"/>
              <a:t>[</a:t>
            </a:r>
            <a:r>
              <a:rPr lang="en-US" i="1" dirty="0"/>
              <a:t>Directions: Be sure that all participants have a copy of the P6 schedule for PI 0019039.]</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63</a:t>
            </a:fld>
            <a:endParaRPr lang="en-US"/>
          </a:p>
        </p:txBody>
      </p:sp>
    </p:spTree>
    <p:extLst>
      <p:ext uri="{BB962C8B-B14F-4D97-AF65-F5344CB8AC3E}">
        <p14:creationId xmlns:p14="http://schemas.microsoft.com/office/powerpoint/2010/main" val="37843860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t>
            </a:r>
            <a:r>
              <a:rPr lang="en-US" i="1" dirty="0"/>
              <a:t>Direction: Each participant should have a pdf copy of the schedule for PI 0019039. Give participant time to find the answer.] </a:t>
            </a:r>
          </a:p>
          <a:p>
            <a:pPr marL="0" indent="0">
              <a:buNone/>
            </a:pPr>
            <a:endParaRPr lang="en-US" i="1" dirty="0"/>
          </a:p>
        </p:txBody>
      </p:sp>
      <p:sp>
        <p:nvSpPr>
          <p:cNvPr id="4" name="Slide Number Placeholder 3"/>
          <p:cNvSpPr>
            <a:spLocks noGrp="1"/>
          </p:cNvSpPr>
          <p:nvPr>
            <p:ph type="sldNum" sz="quarter" idx="5"/>
          </p:nvPr>
        </p:nvSpPr>
        <p:spPr/>
        <p:txBody>
          <a:bodyPr/>
          <a:lstStyle/>
          <a:p>
            <a:fld id="{436ACB74-8B75-4061-A2A7-10EE401DE83C}" type="slidenum">
              <a:rPr lang="en-US" smtClean="0"/>
              <a:t>64</a:t>
            </a:fld>
            <a:endParaRPr lang="en-US"/>
          </a:p>
        </p:txBody>
      </p:sp>
    </p:spTree>
    <p:extLst>
      <p:ext uri="{BB962C8B-B14F-4D97-AF65-F5344CB8AC3E}">
        <p14:creationId xmlns:p14="http://schemas.microsoft.com/office/powerpoint/2010/main" val="36538953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94D8A-105B-F16D-F692-D149B1A22F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15931B-051E-96AA-D8D1-F107AD21F4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52FDEE-5DF6-F011-FD63-99819A6AE24D}"/>
              </a:ext>
            </a:extLst>
          </p:cNvPr>
          <p:cNvSpPr>
            <a:spLocks noGrp="1"/>
          </p:cNvSpPr>
          <p:nvPr>
            <p:ph type="body" idx="1"/>
          </p:nvPr>
        </p:nvSpPr>
        <p:spPr/>
        <p:txBody>
          <a:bodyPr/>
          <a:lstStyle/>
          <a:p>
            <a:pPr marL="0" indent="0">
              <a:buNone/>
            </a:pPr>
            <a:endParaRPr lang="en-US" i="1" dirty="0"/>
          </a:p>
          <a:p>
            <a:pPr marL="0" indent="0">
              <a:buNone/>
            </a:pPr>
            <a:r>
              <a:rPr lang="en-US" i="0" dirty="0"/>
              <a:t>(click 1) </a:t>
            </a:r>
            <a:r>
              <a:rPr lang="en-US" dirty="0"/>
              <a:t>For the P6 schedule, notice that there are a variety of steps shown but they are not all are shown in chronological order. Instead, knowing the PDP process and looking at the baseline (BL) date to determine which step comes first.</a:t>
            </a:r>
            <a:r>
              <a:rPr lang="en-US" i="0" dirty="0"/>
              <a:t> For this project, the PM submits ROW plans is June 24, 2025. Remember to look at the baseline dates. Do not follow the start and finish dates. These are the projected dates based on the information that has been entered as actual dates and % complete. </a:t>
            </a:r>
          </a:p>
          <a:p>
            <a:pPr marL="0" indent="0">
              <a:buNone/>
            </a:pPr>
            <a:endParaRPr lang="en-US" i="0" dirty="0"/>
          </a:p>
          <a:p>
            <a:pPr marL="0" indent="0">
              <a:buNone/>
            </a:pPr>
            <a:r>
              <a:rPr lang="en-US" i="0" dirty="0"/>
              <a:t>(click 2) Any task that is a submission will have zero-day duration. This means that the start and finish date are the same.</a:t>
            </a:r>
            <a:endParaRPr lang="en-US" dirty="0"/>
          </a:p>
          <a:p>
            <a:pPr marL="0" indent="0">
              <a:buNone/>
            </a:pPr>
            <a:endParaRPr lang="en-US" dirty="0"/>
          </a:p>
        </p:txBody>
      </p:sp>
      <p:sp>
        <p:nvSpPr>
          <p:cNvPr id="4" name="Slide Number Placeholder 3">
            <a:extLst>
              <a:ext uri="{FF2B5EF4-FFF2-40B4-BE49-F238E27FC236}">
                <a16:creationId xmlns:a16="http://schemas.microsoft.com/office/drawing/2014/main" id="{D40BA35E-6677-ACAC-E21A-93338CB613D6}"/>
              </a:ext>
            </a:extLst>
          </p:cNvPr>
          <p:cNvSpPr>
            <a:spLocks noGrp="1"/>
          </p:cNvSpPr>
          <p:nvPr>
            <p:ph type="sldNum" sz="quarter" idx="5"/>
          </p:nvPr>
        </p:nvSpPr>
        <p:spPr/>
        <p:txBody>
          <a:bodyPr/>
          <a:lstStyle/>
          <a:p>
            <a:fld id="{436ACB74-8B75-4061-A2A7-10EE401DE83C}" type="slidenum">
              <a:rPr lang="en-US" smtClean="0"/>
              <a:t>65</a:t>
            </a:fld>
            <a:endParaRPr lang="en-US"/>
          </a:p>
        </p:txBody>
      </p:sp>
    </p:spTree>
    <p:extLst>
      <p:ext uri="{BB962C8B-B14F-4D97-AF65-F5344CB8AC3E}">
        <p14:creationId xmlns:p14="http://schemas.microsoft.com/office/powerpoint/2010/main" val="21202309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i="1" dirty="0"/>
          </a:p>
          <a:p>
            <a:pPr marL="0" indent="0">
              <a:buNone/>
            </a:pPr>
            <a:r>
              <a:rPr lang="en-US" i="0" dirty="0"/>
              <a:t>(click 1) Hint: The L&amp;D approval date is after the PM submits the L&amp;D Report. Think about the order of the process. </a:t>
            </a:r>
          </a:p>
          <a:p>
            <a:pPr marL="0" indent="0">
              <a:buNone/>
            </a:pPr>
            <a:endParaRPr lang="en-US" i="0" dirty="0"/>
          </a:p>
          <a:p>
            <a:pPr marL="0" indent="0">
              <a:buNone/>
            </a:pPr>
            <a:r>
              <a:rPr lang="en-US" i="0" dirty="0"/>
              <a:t>(click 2) The approval date should try to match the baseline finish date, which is 3/18/26. An approval task is not the same a submission task. It takes time to review and approve. Consequently, the PM should look at the baseline finish date for the approval date that the project is targeting. </a:t>
            </a:r>
          </a:p>
          <a:p>
            <a:pPr marL="0" indent="0">
              <a:buNone/>
            </a:pPr>
            <a:endParaRPr lang="en-US" i="0" dirty="0"/>
          </a:p>
          <a:p>
            <a:pPr marL="0" indent="0">
              <a:buNone/>
            </a:pPr>
            <a:r>
              <a:rPr lang="en-US" i="0" dirty="0"/>
              <a:t>(click 3) Task 60500 is the L&amp;D Approval Advertisement. Once the L&amp;D report is approved, then the project is advertised. This advertisement period notifies the public that ROW acquisition is about to start on a project. </a:t>
            </a: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66</a:t>
            </a:fld>
            <a:endParaRPr lang="en-US"/>
          </a:p>
        </p:txBody>
      </p:sp>
    </p:spTree>
    <p:extLst>
      <p:ext uri="{BB962C8B-B14F-4D97-AF65-F5344CB8AC3E}">
        <p14:creationId xmlns:p14="http://schemas.microsoft.com/office/powerpoint/2010/main" val="342368487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i="1" dirty="0"/>
          </a:p>
          <a:p>
            <a:pPr marL="0" indent="0">
              <a:buNone/>
            </a:pPr>
            <a:r>
              <a:rPr lang="en-US" i="0" dirty="0"/>
              <a:t>(click 1) Hint: Federal Highway Administration is the agency that approves the NEPA documents.</a:t>
            </a:r>
          </a:p>
          <a:p>
            <a:pPr marL="0" indent="0">
              <a:buNone/>
            </a:pPr>
            <a:endParaRPr lang="en-US" i="0" dirty="0"/>
          </a:p>
          <a:p>
            <a:pPr marL="0" indent="0">
              <a:buNone/>
            </a:pPr>
            <a:r>
              <a:rPr lang="en-US" i="0" dirty="0"/>
              <a:t>(click 2) This schedule is a little tricky to follow using the hint. Sometimes as a PM, you will have to play detective to understand the schedule because there may be activities needed that another project did not require.  For this project, you can see that the environmental document has several sublevels of the work breakdown structure.  Environmental Documents is WBS 16.10. Categorical Exclusion or CE is WBS 16.10.3. 4f is WBS 16.10.3.2. </a:t>
            </a:r>
          </a:p>
          <a:p>
            <a:pPr marL="0" indent="0">
              <a:buNone/>
            </a:pPr>
            <a:endParaRPr lang="en-US" i="0" dirty="0"/>
          </a:p>
          <a:p>
            <a:pPr marL="0" indent="0">
              <a:buNone/>
            </a:pPr>
            <a:r>
              <a:rPr lang="en-US" i="0" dirty="0"/>
              <a:t>(click 3) If you look at task 14311 NEPA Document Summary, it is a summary task. That means that it starts when the 1</a:t>
            </a:r>
            <a:r>
              <a:rPr lang="en-US" i="0" baseline="30000" dirty="0"/>
              <a:t>st</a:t>
            </a:r>
            <a:r>
              <a:rPr lang="en-US" i="0" dirty="0"/>
              <a:t> activity related to the task begins and finishes when the last task ends. Using this knowledge, as a PM the NEPA document is finished on 3/2/26. Since the PM knows how the summary task works and that the NEPA document approval is the end of these tasks, the PM can review P6 and realize that Task 14573 is the last task to be completed. </a:t>
            </a:r>
          </a:p>
          <a:p>
            <a:pPr marL="0" indent="0">
              <a:buNone/>
            </a:pPr>
            <a:endParaRPr lang="en-US" i="0" dirty="0"/>
          </a:p>
          <a:p>
            <a:pPr marL="0" indent="0">
              <a:buNone/>
            </a:pPr>
            <a:r>
              <a:rPr lang="en-US" i="0" dirty="0"/>
              <a:t>(click 4) The finish date of Task 14573 has a finish date of 3/2/26 which matches the summary task finish date. This is when the CE will be approved. The title of the task does not directly state that it is FHWA review and approval, but it does say Agency Review. </a:t>
            </a:r>
          </a:p>
          <a:p>
            <a:pPr marL="0" indent="0">
              <a:buNone/>
            </a:pPr>
            <a:endParaRPr lang="en-US" i="0" dirty="0"/>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67</a:t>
            </a:fld>
            <a:endParaRPr lang="en-US"/>
          </a:p>
        </p:txBody>
      </p:sp>
    </p:spTree>
    <p:extLst>
      <p:ext uri="{BB962C8B-B14F-4D97-AF65-F5344CB8AC3E}">
        <p14:creationId xmlns:p14="http://schemas.microsoft.com/office/powerpoint/2010/main" val="22225999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i="1" dirty="0"/>
          </a:p>
          <a:p>
            <a:pPr marL="0" indent="0">
              <a:buNone/>
            </a:pPr>
            <a:r>
              <a:rPr lang="en-US" i="0" dirty="0"/>
              <a:t>(click 1) Hint: Environmental certification is after agency approval of the NEPA document. </a:t>
            </a:r>
          </a:p>
          <a:p>
            <a:pPr marL="0" indent="0">
              <a:buNone/>
            </a:pPr>
            <a:endParaRPr lang="en-US" i="0" dirty="0"/>
          </a:p>
          <a:p>
            <a:pPr marL="0" indent="0">
              <a:buNone/>
            </a:pPr>
            <a:r>
              <a:rPr lang="en-US" i="0" dirty="0"/>
              <a:t>(click 2) Task 70300 is the Environmental Certification for ROW Authorization Complete task. Remember that approval or certification would be the finish date. For this project, the schedule has baseline environmental certification date of 3/16/26. Note that this is a task under the WBS for ROW plan Activities. That is why it is not under the Environmental Documents WBS. </a:t>
            </a:r>
          </a:p>
          <a:p>
            <a:pPr marL="0" indent="0">
              <a:buNone/>
            </a:pPr>
            <a:endParaRPr lang="en-US" i="0" dirty="0"/>
          </a:p>
          <a:p>
            <a:pPr marL="0" indent="0">
              <a:buNone/>
            </a:pPr>
            <a:endParaRPr lang="en-US" i="0" dirty="0"/>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68</a:t>
            </a:fld>
            <a:endParaRPr lang="en-US"/>
          </a:p>
        </p:txBody>
      </p:sp>
    </p:spTree>
    <p:extLst>
      <p:ext uri="{BB962C8B-B14F-4D97-AF65-F5344CB8AC3E}">
        <p14:creationId xmlns:p14="http://schemas.microsoft.com/office/powerpoint/2010/main" val="39824685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i="1" dirty="0"/>
          </a:p>
          <a:p>
            <a:pPr marL="0" indent="0">
              <a:buNone/>
            </a:pPr>
            <a:r>
              <a:rPr lang="en-US" i="0" dirty="0"/>
              <a:t>(click 1) Task 50400 is the ROW plans final approval. For this project, it has a baseline finish or approval date of 3/18/26.</a:t>
            </a:r>
          </a:p>
          <a:p>
            <a:pPr marL="0" indent="0">
              <a:buNone/>
            </a:pPr>
            <a:endParaRPr lang="en-US" i="0" dirty="0"/>
          </a:p>
          <a:p>
            <a:pPr marL="0" indent="0">
              <a:buNone/>
            </a:pPr>
            <a:r>
              <a:rPr lang="en-US" i="0" dirty="0"/>
              <a:t>(click 2) Task 50000 is ROW Plans Summary. Since the word summary is in the title, the PM knows that this is the start and finish of all activities associated with this WBS. The baseline finish date matches the ROW plans approval date. </a:t>
            </a:r>
          </a:p>
          <a:p>
            <a:pPr marL="0" indent="0">
              <a:buNone/>
            </a:pPr>
            <a:endParaRPr lang="en-US" i="0" dirty="0"/>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69</a:t>
            </a:fld>
            <a:endParaRPr lang="en-US"/>
          </a:p>
        </p:txBody>
      </p:sp>
    </p:spTree>
    <p:extLst>
      <p:ext uri="{BB962C8B-B14F-4D97-AF65-F5344CB8AC3E}">
        <p14:creationId xmlns:p14="http://schemas.microsoft.com/office/powerpoint/2010/main" val="3347525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If any federal money will be used on the project, GDOT must follow the Plan Development Process (PDP) per the oversight agreement with Federal Highway Administration (FHWA).</a:t>
            </a:r>
          </a:p>
          <a:p>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All projects must go through a preliminary design phase before entering into the final design phase. However, </a:t>
            </a:r>
            <a:r>
              <a:rPr lang="en-US" dirty="0"/>
              <a:t>there are some types of projects with expedited schedules that will not require a true preliminary design phase. Regardless, the project will start with preliminary design before moving into final design.</a:t>
            </a:r>
          </a:p>
          <a:p>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3) </a:t>
            </a:r>
            <a:r>
              <a:rPr lang="en-US" dirty="0"/>
              <a:t>Most but not all projects </a:t>
            </a:r>
            <a:r>
              <a:rPr lang="en-US" dirty="0">
                <a:latin typeface="Abadi" panose="020B0604020104020204" pitchFamily="34" charset="0"/>
              </a:rPr>
              <a:t>start final design phase after PFPR report responses are accepted and distributed. The exception is that some expedited projects may not have a PFPR meeting.</a:t>
            </a:r>
          </a:p>
          <a:p>
            <a:endParaRPr lang="en-US" dirty="0">
              <a:latin typeface="Abadi" panose="020B0604020104020204" pitchFamily="34" charset="0"/>
            </a:endParaRPr>
          </a:p>
        </p:txBody>
      </p:sp>
      <p:sp>
        <p:nvSpPr>
          <p:cNvPr id="4" name="Slide Number Placeholder 3"/>
          <p:cNvSpPr>
            <a:spLocks noGrp="1"/>
          </p:cNvSpPr>
          <p:nvPr>
            <p:ph type="sldNum" sz="quarter" idx="5"/>
          </p:nvPr>
        </p:nvSpPr>
        <p:spPr/>
        <p:txBody>
          <a:bodyPr/>
          <a:lstStyle/>
          <a:p>
            <a:fld id="{ECCF2C3B-96AA-4650-A208-DC2D5D03174A}" type="slidenum">
              <a:rPr lang="en-US" smtClean="0"/>
              <a:t>7</a:t>
            </a:fld>
            <a:endParaRPr lang="en-US"/>
          </a:p>
        </p:txBody>
      </p:sp>
    </p:spTree>
    <p:extLst>
      <p:ext uri="{BB962C8B-B14F-4D97-AF65-F5344CB8AC3E}">
        <p14:creationId xmlns:p14="http://schemas.microsoft.com/office/powerpoint/2010/main" val="190475249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(click 1) Now putting the dates that we have just found from the P6 schedule and using the knowledge of how the approved NEPA document is linked to other documents for ROW authorization, you can see that Environmental is critical path. If the environmental process is delayed, then these other items will be delayed.  Consequently, the authorization of the ROW funds will be delayed because ROW funds cannot be authorized without having ROW plans approved, Environmental certification, and the detailed cost estimate. </a:t>
            </a:r>
            <a:endParaRPr lang="en-US" i="1" dirty="0"/>
          </a:p>
          <a:p>
            <a:pPr marL="0" indent="0">
              <a:buNone/>
            </a:pPr>
            <a:endParaRPr lang="en-US" i="1" dirty="0"/>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70</a:t>
            </a:fld>
            <a:endParaRPr lang="en-US"/>
          </a:p>
        </p:txBody>
      </p:sp>
    </p:spTree>
    <p:extLst>
      <p:ext uri="{BB962C8B-B14F-4D97-AF65-F5344CB8AC3E}">
        <p14:creationId xmlns:p14="http://schemas.microsoft.com/office/powerpoint/2010/main" val="25028523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L&amp;D submission letter located online in OPD templates.</a:t>
            </a:r>
          </a:p>
          <a:p>
            <a:r>
              <a:rPr lang="en-US" dirty="0"/>
              <a:t>Click 1-6 (read info)</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71</a:t>
            </a:fld>
            <a:endParaRPr lang="en-US"/>
          </a:p>
        </p:txBody>
      </p:sp>
    </p:spTree>
    <p:extLst>
      <p:ext uri="{BB962C8B-B14F-4D97-AF65-F5344CB8AC3E}">
        <p14:creationId xmlns:p14="http://schemas.microsoft.com/office/powerpoint/2010/main" val="7825562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the L&amp;D notice and is located online in </a:t>
            </a:r>
            <a:r>
              <a:rPr lang="en-US" dirty="0">
                <a:solidFill>
                  <a:schemeClr val="tx1"/>
                </a:solidFill>
                <a:latin typeface="Abadi" panose="020B0604020104020204" pitchFamily="34" charset="0"/>
              </a:rPr>
              <a:t>ROADS/Manuals &amp; Guides/Plan Development Process/Category: Report Templates and Examples/Location and Design Report Template – Appendix 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1-3 (read items)</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72</a:t>
            </a:fld>
            <a:endParaRPr lang="en-US"/>
          </a:p>
        </p:txBody>
      </p:sp>
    </p:spTree>
    <p:extLst>
      <p:ext uri="{BB962C8B-B14F-4D97-AF65-F5344CB8AC3E}">
        <p14:creationId xmlns:p14="http://schemas.microsoft.com/office/powerpoint/2010/main" val="247871242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more of the L&amp;D report. </a:t>
            </a:r>
          </a:p>
          <a:p>
            <a:r>
              <a:rPr lang="en-US" dirty="0"/>
              <a:t>Click 1-5 (read items)</a:t>
            </a:r>
          </a:p>
        </p:txBody>
      </p:sp>
      <p:sp>
        <p:nvSpPr>
          <p:cNvPr id="4" name="Slide Number Placeholder 3"/>
          <p:cNvSpPr>
            <a:spLocks noGrp="1"/>
          </p:cNvSpPr>
          <p:nvPr>
            <p:ph type="sldNum" sz="quarter" idx="5"/>
          </p:nvPr>
        </p:nvSpPr>
        <p:spPr/>
        <p:txBody>
          <a:bodyPr/>
          <a:lstStyle/>
          <a:p>
            <a:fld id="{ECCF2C3B-96AA-4650-A208-DC2D5D03174A}" type="slidenum">
              <a:rPr lang="en-US" smtClean="0"/>
              <a:t>73</a:t>
            </a:fld>
            <a:endParaRPr lang="en-US"/>
          </a:p>
        </p:txBody>
      </p:sp>
    </p:spTree>
    <p:extLst>
      <p:ext uri="{BB962C8B-B14F-4D97-AF65-F5344CB8AC3E}">
        <p14:creationId xmlns:p14="http://schemas.microsoft.com/office/powerpoint/2010/main" val="290593927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rest of the L&amp;D notice.</a:t>
            </a:r>
          </a:p>
          <a:p>
            <a:r>
              <a:rPr lang="en-US" dirty="0"/>
              <a:t>Click 1-2 (read items)</a:t>
            </a:r>
          </a:p>
        </p:txBody>
      </p:sp>
      <p:sp>
        <p:nvSpPr>
          <p:cNvPr id="4" name="Slide Number Placeholder 3"/>
          <p:cNvSpPr>
            <a:spLocks noGrp="1"/>
          </p:cNvSpPr>
          <p:nvPr>
            <p:ph type="sldNum" sz="quarter" idx="5"/>
          </p:nvPr>
        </p:nvSpPr>
        <p:spPr/>
        <p:txBody>
          <a:bodyPr/>
          <a:lstStyle/>
          <a:p>
            <a:fld id="{ECCF2C3B-96AA-4650-A208-DC2D5D03174A}" type="slidenum">
              <a:rPr lang="en-US" smtClean="0"/>
              <a:t>74</a:t>
            </a:fld>
            <a:endParaRPr lang="en-US"/>
          </a:p>
        </p:txBody>
      </p:sp>
    </p:spTree>
    <p:extLst>
      <p:ext uri="{BB962C8B-B14F-4D97-AF65-F5344CB8AC3E}">
        <p14:creationId xmlns:p14="http://schemas.microsoft.com/office/powerpoint/2010/main" val="333323039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L&amp;D notice which is part of the L&amp;D report template. The notice is used to advertise to the public the upcoming ROW acquisition for a project. </a:t>
            </a:r>
          </a:p>
          <a:p>
            <a:r>
              <a:rPr lang="en-US" dirty="0"/>
              <a:t>Click 1-5 (read items)</a:t>
            </a:r>
          </a:p>
        </p:txBody>
      </p:sp>
      <p:sp>
        <p:nvSpPr>
          <p:cNvPr id="4" name="Slide Number Placeholder 3"/>
          <p:cNvSpPr>
            <a:spLocks noGrp="1"/>
          </p:cNvSpPr>
          <p:nvPr>
            <p:ph type="sldNum" sz="quarter" idx="5"/>
          </p:nvPr>
        </p:nvSpPr>
        <p:spPr/>
        <p:txBody>
          <a:bodyPr/>
          <a:lstStyle/>
          <a:p>
            <a:fld id="{ECCF2C3B-96AA-4650-A208-DC2D5D03174A}" type="slidenum">
              <a:rPr lang="en-US" smtClean="0"/>
              <a:t>75</a:t>
            </a:fld>
            <a:endParaRPr lang="en-US"/>
          </a:p>
        </p:txBody>
      </p:sp>
    </p:spTree>
    <p:extLst>
      <p:ext uri="{BB962C8B-B14F-4D97-AF65-F5344CB8AC3E}">
        <p14:creationId xmlns:p14="http://schemas.microsoft.com/office/powerpoint/2010/main" val="25638953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just a list of potential templates that may be required between PFPR inspection and ROW authorization. There may be other submissions needed that are not listed. These are just the most common templates that this program uses. </a:t>
            </a:r>
          </a:p>
        </p:txBody>
      </p:sp>
      <p:sp>
        <p:nvSpPr>
          <p:cNvPr id="4" name="Slide Number Placeholder 3"/>
          <p:cNvSpPr>
            <a:spLocks noGrp="1"/>
          </p:cNvSpPr>
          <p:nvPr>
            <p:ph type="sldNum" sz="quarter" idx="5"/>
          </p:nvPr>
        </p:nvSpPr>
        <p:spPr/>
        <p:txBody>
          <a:bodyPr/>
          <a:lstStyle/>
          <a:p>
            <a:fld id="{ECCF2C3B-96AA-4650-A208-DC2D5D03174A}" type="slidenum">
              <a:rPr lang="en-US" smtClean="0"/>
              <a:t>76</a:t>
            </a:fld>
            <a:endParaRPr lang="en-US"/>
          </a:p>
        </p:txBody>
      </p:sp>
    </p:spTree>
    <p:extLst>
      <p:ext uri="{BB962C8B-B14F-4D97-AF65-F5344CB8AC3E}">
        <p14:creationId xmlns:p14="http://schemas.microsoft.com/office/powerpoint/2010/main" val="97532938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77</a:t>
            </a:fld>
            <a:endParaRPr lang="en-US"/>
          </a:p>
        </p:txBody>
      </p:sp>
    </p:spTree>
    <p:extLst>
      <p:ext uri="{BB962C8B-B14F-4D97-AF65-F5344CB8AC3E}">
        <p14:creationId xmlns:p14="http://schemas.microsoft.com/office/powerpoint/2010/main" val="2615008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After the PM requests PFPR, a draft PFPR report is provided with comments that will be discussed at the PFPR inspection (aka meeting). The final report contains the final set of comments based on the review of the preliminary plans. The accepted PFPR report is the final PFPR with the designer’s responses to the comments. The PFPR responses must be accepted by the Office of Engineering Services. The final PFPR report is not the same as the accepted PFPR report. </a:t>
            </a:r>
          </a:p>
        </p:txBody>
      </p:sp>
      <p:sp>
        <p:nvSpPr>
          <p:cNvPr id="4" name="Slide Number Placeholder 3"/>
          <p:cNvSpPr>
            <a:spLocks noGrp="1"/>
          </p:cNvSpPr>
          <p:nvPr>
            <p:ph type="sldNum" sz="quarter" idx="5"/>
          </p:nvPr>
        </p:nvSpPr>
        <p:spPr/>
        <p:txBody>
          <a:bodyPr/>
          <a:lstStyle/>
          <a:p>
            <a:fld id="{ECCF2C3B-96AA-4650-A208-DC2D5D03174A}" type="slidenum">
              <a:rPr lang="en-US" smtClean="0"/>
              <a:t>8</a:t>
            </a:fld>
            <a:endParaRPr lang="en-US"/>
          </a:p>
        </p:txBody>
      </p:sp>
    </p:spTree>
    <p:extLst>
      <p:ext uri="{BB962C8B-B14F-4D97-AF65-F5344CB8AC3E}">
        <p14:creationId xmlns:p14="http://schemas.microsoft.com/office/powerpoint/2010/main" val="2091295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dirty="0">
                <a:latin typeface="Abadi" panose="020B0604020104020204" pitchFamily="34" charset="0"/>
              </a:rPr>
              <a:t>The Office of Engineering Services will schedule the PFPR meeting after they have reviewed the PFPR package for completeness. </a:t>
            </a:r>
            <a:endParaRPr lang="en-US" dirty="0"/>
          </a:p>
          <a:p>
            <a:r>
              <a:rPr lang="en-US" dirty="0">
                <a:latin typeface="Abadi" panose="020B0604020104020204" pitchFamily="34" charset="0"/>
              </a:rPr>
              <a:t>(click 2) The Office of Engineering Services will conduct the review of the plans and solicit comments from other SMEs.</a:t>
            </a:r>
          </a:p>
          <a:p>
            <a:r>
              <a:rPr lang="en-US" dirty="0">
                <a:latin typeface="Abadi" panose="020B0604020104020204" pitchFamily="34" charset="0"/>
              </a:rPr>
              <a:t>(click 3) Then Engineering Services will prepare the draft set of comments which will be used as discussion points at the PFPR inspections.</a:t>
            </a:r>
          </a:p>
          <a:p>
            <a:r>
              <a:rPr lang="en-US" dirty="0">
                <a:latin typeface="Abadi" panose="020B0604020104020204" pitchFamily="34" charset="0"/>
              </a:rPr>
              <a:t>(click 4) After the PFPR meeting, the draft PFPR report is updated and finalized before returning the PFPR report to the PM.</a:t>
            </a:r>
          </a:p>
          <a:p>
            <a:r>
              <a:rPr lang="en-US" dirty="0">
                <a:latin typeface="Abadi" panose="020B0604020104020204" pitchFamily="34" charset="0"/>
              </a:rPr>
              <a:t>(click 5) The PM submits the PFPR report back to Engineering Services with the designer’s responses to the comments. These are the written commitments that must be addressed before the plans are ready for final field plan review. Accepted means that the responses to the comments have been approved by the Office of Engineering Services.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9</a:t>
            </a:fld>
            <a:endParaRPr lang="en-US"/>
          </a:p>
        </p:txBody>
      </p:sp>
    </p:spTree>
    <p:extLst>
      <p:ext uri="{BB962C8B-B14F-4D97-AF65-F5344CB8AC3E}">
        <p14:creationId xmlns:p14="http://schemas.microsoft.com/office/powerpoint/2010/main" val="8958615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AB7850A1-E59D-4A64-AF55-2428E5A3E241}" type="slidenum">
              <a:rPr lang="en-US" smtClean="0"/>
              <a:t>‹#›</a:t>
            </a:fld>
            <a:endParaRPr lang="en-US"/>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3172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141431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568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64600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395406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6334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3313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887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3242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423920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1024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589600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2016D-9430-4712-860B-99B595C3860D}" type="datetimeFigureOut">
              <a:rPr lang="en-US" smtClean="0"/>
              <a:t>10/30/2025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850A1-E59D-4A64-AF55-2428E5A3E241}" type="slidenum">
              <a:rPr lang="en-US" smtClean="0"/>
              <a:t>‹#›</a:t>
            </a:fld>
            <a:endParaRPr lang="en-US"/>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7006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F2016D-9430-4712-860B-99B595C3860D}" type="datetimeFigureOut">
              <a:rPr lang="en-US" smtClean="0"/>
              <a:t>10/30/2025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7019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2016D-9430-4712-860B-99B595C3860D}" type="datetimeFigureOut">
              <a:rPr lang="en-US" smtClean="0"/>
              <a:t>10/30/2025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68126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0300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839654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8F2016D-9430-4712-860B-99B595C3860D}" type="datetimeFigureOut">
              <a:rPr lang="en-US" smtClean="0"/>
              <a:t>10/30/2025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B7850A1-E59D-4A64-AF55-2428E5A3E241}" type="slidenum">
              <a:rPr lang="en-US" smtClean="0"/>
              <a:t>‹#›</a:t>
            </a:fld>
            <a:endParaRPr lang="en-US"/>
          </a:p>
        </p:txBody>
      </p:sp>
    </p:spTree>
    <p:extLst>
      <p:ext uri="{BB962C8B-B14F-4D97-AF65-F5344CB8AC3E}">
        <p14:creationId xmlns:p14="http://schemas.microsoft.com/office/powerpoint/2010/main" val="221759261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38.svg"/><Relationship Id="rId4" Type="http://schemas.openxmlformats.org/officeDocument/2006/relationships/image" Target="../media/image34.svg"/><Relationship Id="rId9" Type="http://schemas.openxmlformats.org/officeDocument/2006/relationships/image" Target="../media/image3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sv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jpg"/><Relationship Id="rId7" Type="http://schemas.openxmlformats.org/officeDocument/2006/relationships/image" Target="../media/image43.sv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svg"/><Relationship Id="rId4" Type="http://schemas.openxmlformats.org/officeDocument/2006/relationships/image" Target="../media/image40.png"/><Relationship Id="rId9" Type="http://schemas.openxmlformats.org/officeDocument/2006/relationships/image" Target="../media/image45.svg"/></Relationships>
</file>

<file path=ppt/slides/_rels/slide2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7.sv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mailto:PlansOffice@dot.ga.gov"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6.xml.rels><?xml version="1.0" encoding="UTF-8" standalone="yes"?>
<Relationships xmlns="http://schemas.openxmlformats.org/package/2006/relationships"><Relationship Id="rId3" Type="http://schemas.openxmlformats.org/officeDocument/2006/relationships/hyperlink" Target="mailto:ConceptReports@dot.ga.gov"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6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61.sv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66.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66.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6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7.xml"/><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6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68.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69.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066F8AE-A5C7-4B3E-B1DA-D0B624059BE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6" name="Picture 15">
              <a:extLst>
                <a:ext uri="{FF2B5EF4-FFF2-40B4-BE49-F238E27FC236}">
                  <a16:creationId xmlns:a16="http://schemas.microsoft.com/office/drawing/2014/main" id="{F78E901E-6697-44E3-9533-1457FA4F048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7" name="Rectangle 16">
              <a:extLst>
                <a:ext uri="{FF2B5EF4-FFF2-40B4-BE49-F238E27FC236}">
                  <a16:creationId xmlns:a16="http://schemas.microsoft.com/office/drawing/2014/main" id="{C515452A-514A-4763-9932-37302A8D6D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8" name="Picture 17">
              <a:extLst>
                <a:ext uri="{FF2B5EF4-FFF2-40B4-BE49-F238E27FC236}">
                  <a16:creationId xmlns:a16="http://schemas.microsoft.com/office/drawing/2014/main" id="{D0EC146D-CF08-4B34-ADEB-2F0296F98A1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9" name="Picture 18">
              <a:extLst>
                <a:ext uri="{FF2B5EF4-FFF2-40B4-BE49-F238E27FC236}">
                  <a16:creationId xmlns:a16="http://schemas.microsoft.com/office/drawing/2014/main" id="{E1FBA240-87AB-400A-9292-7DC6F3E55215}"/>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useBgFill="1">
        <p:nvSpPr>
          <p:cNvPr id="21" name="Rectangle 20">
            <a:extLst>
              <a:ext uri="{FF2B5EF4-FFF2-40B4-BE49-F238E27FC236}">
                <a16:creationId xmlns:a16="http://schemas.microsoft.com/office/drawing/2014/main" id="{F733538D-5433-42E7-AA08-DC5FDEDA4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D33CFD96-F135-EB27-5179-49A984173D95}"/>
              </a:ext>
            </a:extLst>
          </p:cNvPr>
          <p:cNvPicPr>
            <a:picLocks noChangeAspect="1"/>
          </p:cNvPicPr>
          <p:nvPr/>
        </p:nvPicPr>
        <p:blipFill>
          <a:blip r:embed="rId6">
            <a:extLst>
              <a:ext uri="{28A0092B-C50C-407E-A947-70E740481C1C}">
                <a14:useLocalDpi xmlns:a14="http://schemas.microsoft.com/office/drawing/2010/main" val="0"/>
              </a:ext>
            </a:extLst>
          </a:blip>
          <a:srcRect t="55" b="55"/>
          <a:stretch/>
        </p:blipFill>
        <p:spPr>
          <a:xfrm>
            <a:off x="20" y="10"/>
            <a:ext cx="12191980" cy="6857990"/>
          </a:xfrm>
          <a:prstGeom prst="rect">
            <a:avLst/>
          </a:prstGeom>
        </p:spPr>
      </p:pic>
    </p:spTree>
    <p:extLst>
      <p:ext uri="{BB962C8B-B14F-4D97-AF65-F5344CB8AC3E}">
        <p14:creationId xmlns:p14="http://schemas.microsoft.com/office/powerpoint/2010/main" val="2946833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71767" y="424663"/>
            <a:ext cx="11248465" cy="595704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6921177" y="3336996"/>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Final PFPR Report</a:t>
            </a:r>
          </a:p>
        </p:txBody>
      </p:sp>
      <p:sp>
        <p:nvSpPr>
          <p:cNvPr id="10" name="Rectangle 9">
            <a:extLst>
              <a:ext uri="{FF2B5EF4-FFF2-40B4-BE49-F238E27FC236}">
                <a16:creationId xmlns:a16="http://schemas.microsoft.com/office/drawing/2014/main" id="{ED6798FE-A494-43A9-B337-B961EF987C87}"/>
              </a:ext>
            </a:extLst>
          </p:cNvPr>
          <p:cNvSpPr/>
          <p:nvPr/>
        </p:nvSpPr>
        <p:spPr>
          <a:xfrm>
            <a:off x="988123" y="3269967"/>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PFPR</a:t>
            </a:r>
            <a:r>
              <a:rPr lang="en-US" b="1" dirty="0"/>
              <a:t> </a:t>
            </a:r>
            <a:r>
              <a:rPr lang="en-US" sz="2400" b="1" dirty="0"/>
              <a:t>Request</a:t>
            </a:r>
          </a:p>
        </p:txBody>
      </p:sp>
      <p:sp>
        <p:nvSpPr>
          <p:cNvPr id="12" name="Rectangle 11">
            <a:extLst>
              <a:ext uri="{FF2B5EF4-FFF2-40B4-BE49-F238E27FC236}">
                <a16:creationId xmlns:a16="http://schemas.microsoft.com/office/drawing/2014/main" id="{994B1081-EA5D-468B-8C61-8F4D2E07B70D}"/>
              </a:ext>
            </a:extLst>
          </p:cNvPr>
          <p:cNvSpPr/>
          <p:nvPr/>
        </p:nvSpPr>
        <p:spPr>
          <a:xfrm>
            <a:off x="4828530" y="3312570"/>
            <a:ext cx="1626926"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PFPR Inspection</a:t>
            </a:r>
          </a:p>
        </p:txBody>
      </p:sp>
      <p:sp>
        <p:nvSpPr>
          <p:cNvPr id="24" name="Rectangle 23">
            <a:extLst>
              <a:ext uri="{FF2B5EF4-FFF2-40B4-BE49-F238E27FC236}">
                <a16:creationId xmlns:a16="http://schemas.microsoft.com/office/drawing/2014/main" id="{6B3BDCDE-F895-44A8-8BC0-921044B43A4A}"/>
              </a:ext>
            </a:extLst>
          </p:cNvPr>
          <p:cNvSpPr/>
          <p:nvPr/>
        </p:nvSpPr>
        <p:spPr>
          <a:xfrm>
            <a:off x="2821299" y="3286825"/>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Draft PFPR Report</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2479004" y="3719850"/>
            <a:ext cx="303072" cy="343229"/>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2009305" y="769904"/>
            <a:ext cx="8611497" cy="646331"/>
          </a:xfrm>
          <a:prstGeom prst="rect">
            <a:avLst/>
          </a:prstGeom>
          <a:noFill/>
        </p:spPr>
        <p:txBody>
          <a:bodyPr wrap="square" rtlCol="0">
            <a:spAutoFit/>
          </a:bodyPr>
          <a:lstStyle/>
          <a:p>
            <a:r>
              <a:rPr lang="en-US" sz="3600" b="1" dirty="0"/>
              <a:t>Preliminary/Final Design (PFPR Process)</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4444522" y="3719016"/>
            <a:ext cx="334450" cy="376274"/>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6535416" y="3716104"/>
            <a:ext cx="326761" cy="382095"/>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A6EC08D-D342-B943-A81A-E021EBA88A34}"/>
              </a:ext>
            </a:extLst>
          </p:cNvPr>
          <p:cNvSpPr/>
          <p:nvPr/>
        </p:nvSpPr>
        <p:spPr>
          <a:xfrm>
            <a:off x="8799679" y="3327690"/>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Accepted PFPR  Report</a:t>
            </a:r>
          </a:p>
        </p:txBody>
      </p:sp>
      <p:sp>
        <p:nvSpPr>
          <p:cNvPr id="3" name="Arrow: Down 2">
            <a:extLst>
              <a:ext uri="{FF2B5EF4-FFF2-40B4-BE49-F238E27FC236}">
                <a16:creationId xmlns:a16="http://schemas.microsoft.com/office/drawing/2014/main" id="{93D2C185-935F-D2B7-601D-6E309DCB6824}"/>
              </a:ext>
            </a:extLst>
          </p:cNvPr>
          <p:cNvSpPr/>
          <p:nvPr/>
        </p:nvSpPr>
        <p:spPr>
          <a:xfrm rot="16200000">
            <a:off x="8395436" y="3751006"/>
            <a:ext cx="374062" cy="376864"/>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7" name="Arrow: Down 16">
            <a:extLst>
              <a:ext uri="{FF2B5EF4-FFF2-40B4-BE49-F238E27FC236}">
                <a16:creationId xmlns:a16="http://schemas.microsoft.com/office/drawing/2014/main" id="{D649FA0C-3F29-78FF-4A70-9FF4EF6B3B19}"/>
              </a:ext>
            </a:extLst>
          </p:cNvPr>
          <p:cNvSpPr/>
          <p:nvPr/>
        </p:nvSpPr>
        <p:spPr>
          <a:xfrm rot="1992781">
            <a:off x="7914505" y="2990535"/>
            <a:ext cx="388308" cy="334479"/>
          </a:xfrm>
          <a:prstGeom prst="downArrow">
            <a:avLst/>
          </a:prstGeom>
          <a:solidFill>
            <a:srgbClr val="FF00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8" name="Arrow: Left 17">
            <a:extLst>
              <a:ext uri="{FF2B5EF4-FFF2-40B4-BE49-F238E27FC236}">
                <a16:creationId xmlns:a16="http://schemas.microsoft.com/office/drawing/2014/main" id="{B75DAF2C-ECB3-B352-4BAD-D148878AC122}"/>
              </a:ext>
            </a:extLst>
          </p:cNvPr>
          <p:cNvSpPr/>
          <p:nvPr/>
        </p:nvSpPr>
        <p:spPr>
          <a:xfrm rot="10800000">
            <a:off x="1031788" y="4878370"/>
            <a:ext cx="9224302" cy="646331"/>
          </a:xfrm>
          <a:prstGeom prst="lef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E9A7B68C-77F8-B435-C2B2-C15885983CB9}"/>
              </a:ext>
            </a:extLst>
          </p:cNvPr>
          <p:cNvSpPr txBox="1"/>
          <p:nvPr/>
        </p:nvSpPr>
        <p:spPr>
          <a:xfrm>
            <a:off x="3884894" y="4955965"/>
            <a:ext cx="4030077" cy="461665"/>
          </a:xfrm>
          <a:prstGeom prst="rect">
            <a:avLst/>
          </a:prstGeom>
          <a:noFill/>
        </p:spPr>
        <p:txBody>
          <a:bodyPr wrap="square" rtlCol="0">
            <a:spAutoFit/>
          </a:bodyPr>
          <a:lstStyle/>
          <a:p>
            <a:r>
              <a:rPr lang="en-US" sz="2400" b="1" dirty="0">
                <a:solidFill>
                  <a:schemeClr val="bg1"/>
                </a:solidFill>
              </a:rPr>
              <a:t>Preliminary Design Phase</a:t>
            </a:r>
          </a:p>
        </p:txBody>
      </p:sp>
      <p:sp>
        <p:nvSpPr>
          <p:cNvPr id="21" name="Arrow: Left 20">
            <a:extLst>
              <a:ext uri="{FF2B5EF4-FFF2-40B4-BE49-F238E27FC236}">
                <a16:creationId xmlns:a16="http://schemas.microsoft.com/office/drawing/2014/main" id="{F60C88EA-C6DB-588B-DDBE-D9CB61E7E90B}"/>
              </a:ext>
            </a:extLst>
          </p:cNvPr>
          <p:cNvSpPr/>
          <p:nvPr/>
        </p:nvSpPr>
        <p:spPr>
          <a:xfrm rot="10800000">
            <a:off x="10240707" y="4867042"/>
            <a:ext cx="1029840" cy="646331"/>
          </a:xfrm>
          <a:prstGeom prst="lef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2A7E17C0-F05B-41B6-D8EA-25D326987E8B}"/>
              </a:ext>
            </a:extLst>
          </p:cNvPr>
          <p:cNvSpPr txBox="1"/>
          <p:nvPr/>
        </p:nvSpPr>
        <p:spPr>
          <a:xfrm>
            <a:off x="10112887" y="4586632"/>
            <a:ext cx="1285479" cy="1200329"/>
          </a:xfrm>
          <a:prstGeom prst="rect">
            <a:avLst/>
          </a:prstGeom>
          <a:noFill/>
          <a:ln>
            <a:noFill/>
          </a:ln>
        </p:spPr>
        <p:txBody>
          <a:bodyPr wrap="square" rtlCol="0">
            <a:spAutoFit/>
          </a:bodyPr>
          <a:lstStyle/>
          <a:p>
            <a:r>
              <a:rPr lang="en-US" sz="2400" b="1" dirty="0"/>
              <a:t>Final Design Phase</a:t>
            </a:r>
          </a:p>
        </p:txBody>
      </p:sp>
      <p:sp>
        <p:nvSpPr>
          <p:cNvPr id="5" name="Rectangle 4">
            <a:extLst>
              <a:ext uri="{FF2B5EF4-FFF2-40B4-BE49-F238E27FC236}">
                <a16:creationId xmlns:a16="http://schemas.microsoft.com/office/drawing/2014/main" id="{735B5BB9-5F26-1623-96BA-EDA64F7462C4}"/>
              </a:ext>
            </a:extLst>
          </p:cNvPr>
          <p:cNvSpPr/>
          <p:nvPr/>
        </p:nvSpPr>
        <p:spPr>
          <a:xfrm>
            <a:off x="8124502" y="1972566"/>
            <a:ext cx="2072539" cy="1140310"/>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PFPR responses due </a:t>
            </a:r>
          </a:p>
          <a:p>
            <a:pPr algn="ctr"/>
            <a:r>
              <a:rPr lang="en-US" sz="2400" b="1" dirty="0"/>
              <a:t>4 weeks after</a:t>
            </a:r>
          </a:p>
        </p:txBody>
      </p:sp>
    </p:spTree>
    <p:extLst>
      <p:ext uri="{BB962C8B-B14F-4D97-AF65-F5344CB8AC3E}">
        <p14:creationId xmlns:p14="http://schemas.microsoft.com/office/powerpoint/2010/main" val="42524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7"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160515" y="880950"/>
            <a:ext cx="9870970" cy="1303867"/>
          </a:xfrm>
        </p:spPr>
        <p:txBody>
          <a:bodyPr>
            <a:normAutofit fontScale="90000"/>
          </a:bodyPr>
          <a:lstStyle/>
          <a:p>
            <a:r>
              <a:rPr lang="en-US" b="1" dirty="0">
                <a:latin typeface="Abadi" panose="020B0604020104020204" pitchFamily="34" charset="0"/>
              </a:rPr>
              <a:t>PFPR Report Responsibility: PM</a:t>
            </a:r>
            <a:br>
              <a:rPr lang="en-US" b="1" dirty="0">
                <a:latin typeface="Abadi" panose="020B0604020104020204" pitchFamily="34" charset="0"/>
              </a:rPr>
            </a:br>
            <a:endParaRPr lang="en-US" b="1" dirty="0">
              <a:latin typeface="Abadi" panose="020B0604020104020204" pitchFamily="34" charset="0"/>
            </a:endParaRPr>
          </a:p>
        </p:txBody>
      </p:sp>
      <p:sp>
        <p:nvSpPr>
          <p:cNvPr id="4" name="TextBox 3">
            <a:extLst>
              <a:ext uri="{FF2B5EF4-FFF2-40B4-BE49-F238E27FC236}">
                <a16:creationId xmlns:a16="http://schemas.microsoft.com/office/drawing/2014/main" id="{F578F782-3FE8-4EF0-8763-8FE749E2691E}"/>
              </a:ext>
            </a:extLst>
          </p:cNvPr>
          <p:cNvSpPr txBox="1"/>
          <p:nvPr/>
        </p:nvSpPr>
        <p:spPr>
          <a:xfrm>
            <a:off x="9754727" y="6488668"/>
            <a:ext cx="2575249" cy="369332"/>
          </a:xfrm>
          <a:prstGeom prst="rect">
            <a:avLst/>
          </a:prstGeom>
          <a:noFill/>
        </p:spPr>
        <p:txBody>
          <a:bodyPr wrap="square" rtlCol="0">
            <a:spAutoFit/>
          </a:bodyPr>
          <a:lstStyle/>
          <a:p>
            <a:r>
              <a:rPr lang="en-US" dirty="0">
                <a:latin typeface="Abadi" panose="020B0604020104020204" pitchFamily="34" charset="0"/>
              </a:rPr>
              <a:t>PDP Section 6.6.4</a:t>
            </a:r>
          </a:p>
        </p:txBody>
      </p:sp>
      <p:grpSp>
        <p:nvGrpSpPr>
          <p:cNvPr id="12" name="Group 11">
            <a:extLst>
              <a:ext uri="{FF2B5EF4-FFF2-40B4-BE49-F238E27FC236}">
                <a16:creationId xmlns:a16="http://schemas.microsoft.com/office/drawing/2014/main" id="{93AAD960-DF1C-9A72-1656-DE9C3026620D}"/>
              </a:ext>
            </a:extLst>
          </p:cNvPr>
          <p:cNvGrpSpPr/>
          <p:nvPr/>
        </p:nvGrpSpPr>
        <p:grpSpPr>
          <a:xfrm>
            <a:off x="1206990" y="2654067"/>
            <a:ext cx="2143125" cy="2957347"/>
            <a:chOff x="8415318" y="2743912"/>
            <a:chExt cx="2143125" cy="2957347"/>
          </a:xfrm>
        </p:grpSpPr>
        <p:sp>
          <p:nvSpPr>
            <p:cNvPr id="13" name="Rectangle: Rounded Corners 12">
              <a:extLst>
                <a:ext uri="{FF2B5EF4-FFF2-40B4-BE49-F238E27FC236}">
                  <a16:creationId xmlns:a16="http://schemas.microsoft.com/office/drawing/2014/main" id="{A9F4DA38-0337-5C88-20D5-2203DAADCF48}"/>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4" name="TextBox 13">
              <a:extLst>
                <a:ext uri="{FF2B5EF4-FFF2-40B4-BE49-F238E27FC236}">
                  <a16:creationId xmlns:a16="http://schemas.microsoft.com/office/drawing/2014/main" id="{98B4FE60-2974-7E5F-5ACA-70D8F5C1E5DA}"/>
                </a:ext>
              </a:extLst>
            </p:cNvPr>
            <p:cNvSpPr txBox="1"/>
            <p:nvPr/>
          </p:nvSpPr>
          <p:spPr>
            <a:xfrm>
              <a:off x="8415318" y="4316264"/>
              <a:ext cx="2143125" cy="1384995"/>
            </a:xfrm>
            <a:prstGeom prst="rect">
              <a:avLst/>
            </a:prstGeom>
            <a:noFill/>
          </p:spPr>
          <p:txBody>
            <a:bodyPr wrap="square" rtlCol="0">
              <a:spAutoFit/>
            </a:bodyPr>
            <a:lstStyle/>
            <a:p>
              <a:pPr algn="ctr"/>
              <a:r>
                <a:rPr lang="en-US" sz="2800" dirty="0">
                  <a:latin typeface="Abadi" panose="020B0604020104020204" pitchFamily="34" charset="0"/>
                </a:rPr>
                <a:t>Coordinate with Designer</a:t>
              </a:r>
            </a:p>
          </p:txBody>
        </p:sp>
        <p:pic>
          <p:nvPicPr>
            <p:cNvPr id="15" name="Graphic 14" descr="Connections with solid fill">
              <a:extLst>
                <a:ext uri="{FF2B5EF4-FFF2-40B4-BE49-F238E27FC236}">
                  <a16:creationId xmlns:a16="http://schemas.microsoft.com/office/drawing/2014/main" id="{A0D6A3D4-F2D9-4B6B-DBA8-3332B2F091D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008250" y="2923128"/>
              <a:ext cx="914400" cy="914400"/>
            </a:xfrm>
            <a:prstGeom prst="rect">
              <a:avLst/>
            </a:prstGeom>
          </p:spPr>
        </p:pic>
      </p:grpSp>
      <p:grpSp>
        <p:nvGrpSpPr>
          <p:cNvPr id="16" name="Group 15">
            <a:extLst>
              <a:ext uri="{FF2B5EF4-FFF2-40B4-BE49-F238E27FC236}">
                <a16:creationId xmlns:a16="http://schemas.microsoft.com/office/drawing/2014/main" id="{1C44AB47-54F5-A28E-4F6C-F339209211F0}"/>
              </a:ext>
            </a:extLst>
          </p:cNvPr>
          <p:cNvGrpSpPr/>
          <p:nvPr/>
        </p:nvGrpSpPr>
        <p:grpSpPr>
          <a:xfrm>
            <a:off x="3354872" y="2654067"/>
            <a:ext cx="2980942" cy="3797954"/>
            <a:chOff x="7974979" y="2743912"/>
            <a:chExt cx="2980942" cy="3797954"/>
          </a:xfrm>
        </p:grpSpPr>
        <p:sp>
          <p:nvSpPr>
            <p:cNvPr id="17" name="Rectangle: Rounded Corners 16">
              <a:extLst>
                <a:ext uri="{FF2B5EF4-FFF2-40B4-BE49-F238E27FC236}">
                  <a16:creationId xmlns:a16="http://schemas.microsoft.com/office/drawing/2014/main" id="{91AE680C-BA3E-B9D9-76FC-9FCE074A0F9E}"/>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8" name="TextBox 17">
              <a:extLst>
                <a:ext uri="{FF2B5EF4-FFF2-40B4-BE49-F238E27FC236}">
                  <a16:creationId xmlns:a16="http://schemas.microsoft.com/office/drawing/2014/main" id="{FF506BB9-86A2-38D9-6A7B-723208074617}"/>
                </a:ext>
              </a:extLst>
            </p:cNvPr>
            <p:cNvSpPr txBox="1"/>
            <p:nvPr/>
          </p:nvSpPr>
          <p:spPr>
            <a:xfrm>
              <a:off x="7974979" y="4295097"/>
              <a:ext cx="2980942" cy="2246769"/>
            </a:xfrm>
            <a:prstGeom prst="rect">
              <a:avLst/>
            </a:prstGeom>
            <a:noFill/>
          </p:spPr>
          <p:txBody>
            <a:bodyPr wrap="square" rtlCol="0">
              <a:spAutoFit/>
            </a:bodyPr>
            <a:lstStyle/>
            <a:p>
              <a:pPr algn="ctr"/>
              <a:r>
                <a:rPr lang="en-US" sz="2800" dirty="0">
                  <a:latin typeface="Abadi" panose="020B0604020104020204" pitchFamily="34" charset="0"/>
                </a:rPr>
                <a:t>Review PFPR Report for Missing Responses or PM Commitments</a:t>
              </a:r>
            </a:p>
          </p:txBody>
        </p:sp>
        <p:pic>
          <p:nvPicPr>
            <p:cNvPr id="19" name="Graphic 18" descr="Clipboard Checked with solid fill">
              <a:extLst>
                <a:ext uri="{FF2B5EF4-FFF2-40B4-BE49-F238E27FC236}">
                  <a16:creationId xmlns:a16="http://schemas.microsoft.com/office/drawing/2014/main" id="{07CBBC3E-6F13-DFA1-DAE1-BA266EB9395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008250" y="2923128"/>
              <a:ext cx="914400" cy="914400"/>
            </a:xfrm>
            <a:prstGeom prst="rect">
              <a:avLst/>
            </a:prstGeom>
          </p:spPr>
        </p:pic>
      </p:grpSp>
      <p:grpSp>
        <p:nvGrpSpPr>
          <p:cNvPr id="20" name="Group 19">
            <a:extLst>
              <a:ext uri="{FF2B5EF4-FFF2-40B4-BE49-F238E27FC236}">
                <a16:creationId xmlns:a16="http://schemas.microsoft.com/office/drawing/2014/main" id="{85FE71EC-66A3-7C0B-FBB5-1D467146179C}"/>
              </a:ext>
            </a:extLst>
          </p:cNvPr>
          <p:cNvGrpSpPr/>
          <p:nvPr/>
        </p:nvGrpSpPr>
        <p:grpSpPr>
          <a:xfrm>
            <a:off x="6002287" y="2675915"/>
            <a:ext cx="3115477" cy="3365067"/>
            <a:chOff x="8236450" y="2751709"/>
            <a:chExt cx="2143125" cy="3365067"/>
          </a:xfrm>
        </p:grpSpPr>
        <p:sp>
          <p:nvSpPr>
            <p:cNvPr id="21" name="Rectangle: Rounded Corners 20">
              <a:extLst>
                <a:ext uri="{FF2B5EF4-FFF2-40B4-BE49-F238E27FC236}">
                  <a16:creationId xmlns:a16="http://schemas.microsoft.com/office/drawing/2014/main" id="{B0D68A46-3E62-8EED-5C95-C6D274921889}"/>
                </a:ext>
              </a:extLst>
            </p:cNvPr>
            <p:cNvSpPr/>
            <p:nvPr/>
          </p:nvSpPr>
          <p:spPr>
            <a:xfrm>
              <a:off x="8851088" y="2751709"/>
              <a:ext cx="874720"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2" name="TextBox 21">
              <a:extLst>
                <a:ext uri="{FF2B5EF4-FFF2-40B4-BE49-F238E27FC236}">
                  <a16:creationId xmlns:a16="http://schemas.microsoft.com/office/drawing/2014/main" id="{49805B8F-B782-F771-6EA8-5507D26ED32C}"/>
                </a:ext>
              </a:extLst>
            </p:cNvPr>
            <p:cNvSpPr txBox="1"/>
            <p:nvPr/>
          </p:nvSpPr>
          <p:spPr>
            <a:xfrm>
              <a:off x="8236450" y="4300894"/>
              <a:ext cx="2143125" cy="1815882"/>
            </a:xfrm>
            <a:prstGeom prst="rect">
              <a:avLst/>
            </a:prstGeom>
            <a:noFill/>
          </p:spPr>
          <p:txBody>
            <a:bodyPr wrap="square" rtlCol="0">
              <a:spAutoFit/>
            </a:bodyPr>
            <a:lstStyle/>
            <a:p>
              <a:pPr algn="ctr"/>
              <a:r>
                <a:rPr lang="en-US" sz="2800" dirty="0">
                  <a:latin typeface="Abadi" panose="020B0604020104020204" pitchFamily="34" charset="0"/>
                </a:rPr>
                <a:t>Submit </a:t>
              </a:r>
            </a:p>
            <a:p>
              <a:pPr algn="ctr"/>
              <a:r>
                <a:rPr lang="en-US" sz="2800" dirty="0">
                  <a:latin typeface="Abadi" panose="020B0604020104020204" pitchFamily="34" charset="0"/>
                </a:rPr>
                <a:t>Responses to Engineering Services </a:t>
              </a:r>
            </a:p>
          </p:txBody>
        </p:sp>
        <p:pic>
          <p:nvPicPr>
            <p:cNvPr id="23" name="Graphic 22" descr="Inbox with solid fill">
              <a:extLst>
                <a:ext uri="{FF2B5EF4-FFF2-40B4-BE49-F238E27FC236}">
                  <a16:creationId xmlns:a16="http://schemas.microsoft.com/office/drawing/2014/main" id="{6223E670-4E1D-EF83-63F7-531947C2F32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8993507" y="2923128"/>
              <a:ext cx="629012" cy="914400"/>
            </a:xfrm>
            <a:prstGeom prst="rect">
              <a:avLst/>
            </a:prstGeom>
          </p:spPr>
        </p:pic>
      </p:grpSp>
      <p:grpSp>
        <p:nvGrpSpPr>
          <p:cNvPr id="24" name="Group 23">
            <a:extLst>
              <a:ext uri="{FF2B5EF4-FFF2-40B4-BE49-F238E27FC236}">
                <a16:creationId xmlns:a16="http://schemas.microsoft.com/office/drawing/2014/main" id="{6B594759-D5D1-F04D-BB1B-EAB33DE76403}"/>
              </a:ext>
            </a:extLst>
          </p:cNvPr>
          <p:cNvGrpSpPr/>
          <p:nvPr/>
        </p:nvGrpSpPr>
        <p:grpSpPr>
          <a:xfrm>
            <a:off x="9018260" y="2675915"/>
            <a:ext cx="2143125" cy="2928382"/>
            <a:chOff x="8415318" y="2743912"/>
            <a:chExt cx="2143125" cy="2928382"/>
          </a:xfrm>
        </p:grpSpPr>
        <p:sp>
          <p:nvSpPr>
            <p:cNvPr id="25" name="Rectangle: Rounded Corners 24">
              <a:extLst>
                <a:ext uri="{FF2B5EF4-FFF2-40B4-BE49-F238E27FC236}">
                  <a16:creationId xmlns:a16="http://schemas.microsoft.com/office/drawing/2014/main" id="{658E9351-61FC-3209-CD16-FA1065ED57E3}"/>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6" name="TextBox 25">
              <a:extLst>
                <a:ext uri="{FF2B5EF4-FFF2-40B4-BE49-F238E27FC236}">
                  <a16:creationId xmlns:a16="http://schemas.microsoft.com/office/drawing/2014/main" id="{7393AB7A-8E33-737D-41EA-E0208BF263A6}"/>
                </a:ext>
              </a:extLst>
            </p:cNvPr>
            <p:cNvSpPr txBox="1"/>
            <p:nvPr/>
          </p:nvSpPr>
          <p:spPr>
            <a:xfrm>
              <a:off x="8415318" y="4287299"/>
              <a:ext cx="2143125" cy="1384995"/>
            </a:xfrm>
            <a:prstGeom prst="rect">
              <a:avLst/>
            </a:prstGeom>
            <a:noFill/>
          </p:spPr>
          <p:txBody>
            <a:bodyPr wrap="square" rtlCol="0">
              <a:spAutoFit/>
            </a:bodyPr>
            <a:lstStyle/>
            <a:p>
              <a:pPr algn="ctr"/>
              <a:r>
                <a:rPr lang="en-US" sz="2800" dirty="0">
                  <a:latin typeface="Abadi" panose="020B0604020104020204" pitchFamily="34" charset="0"/>
                </a:rPr>
                <a:t>Distribute Accepted PFPR Report </a:t>
              </a:r>
            </a:p>
          </p:txBody>
        </p:sp>
        <p:pic>
          <p:nvPicPr>
            <p:cNvPr id="27" name="Graphic 26" descr="Email with solid fill">
              <a:extLst>
                <a:ext uri="{FF2B5EF4-FFF2-40B4-BE49-F238E27FC236}">
                  <a16:creationId xmlns:a16="http://schemas.microsoft.com/office/drawing/2014/main" id="{E66FA0C9-C534-4EE7-E664-49513114252C}"/>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008250" y="2923128"/>
              <a:ext cx="914400" cy="914400"/>
            </a:xfrm>
            <a:prstGeom prst="rect">
              <a:avLst/>
            </a:prstGeom>
          </p:spPr>
        </p:pic>
      </p:grpSp>
      <p:sp>
        <p:nvSpPr>
          <p:cNvPr id="28" name="Arrow: Down 27">
            <a:extLst>
              <a:ext uri="{FF2B5EF4-FFF2-40B4-BE49-F238E27FC236}">
                <a16:creationId xmlns:a16="http://schemas.microsoft.com/office/drawing/2014/main" id="{7B69AB67-ED56-3903-9E97-FDB263630E36}"/>
              </a:ext>
            </a:extLst>
          </p:cNvPr>
          <p:cNvSpPr/>
          <p:nvPr/>
        </p:nvSpPr>
        <p:spPr>
          <a:xfrm rot="3298589">
            <a:off x="8665896" y="1676693"/>
            <a:ext cx="424116" cy="1595887"/>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5F80859-496E-C814-504B-00C1E3B17EA0}"/>
              </a:ext>
            </a:extLst>
          </p:cNvPr>
          <p:cNvSpPr/>
          <p:nvPr/>
        </p:nvSpPr>
        <p:spPr>
          <a:xfrm>
            <a:off x="6402371" y="1616378"/>
            <a:ext cx="4483021" cy="936878"/>
          </a:xfrm>
          <a:prstGeom prst="rect">
            <a:avLst/>
          </a:prstGeom>
          <a:solidFill>
            <a:srgbClr val="FF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Report with Responses due in </a:t>
            </a:r>
          </a:p>
          <a:p>
            <a:pPr algn="ctr"/>
            <a:r>
              <a:rPr lang="en-US" sz="3200" b="1" dirty="0"/>
              <a:t>4 weeks</a:t>
            </a:r>
          </a:p>
        </p:txBody>
      </p:sp>
    </p:spTree>
    <p:extLst>
      <p:ext uri="{BB962C8B-B14F-4D97-AF65-F5344CB8AC3E}">
        <p14:creationId xmlns:p14="http://schemas.microsoft.com/office/powerpoint/2010/main" val="3418558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par>
                          <p:cTn id="15" fill="hold">
                            <p:stCondLst>
                              <p:cond delay="0"/>
                            </p:stCondLst>
                            <p:childTnLst>
                              <p:par>
                                <p:cTn id="16" presetID="31" presetClass="entr" presetSubtype="0" fill="hold" grpId="0" nodeType="afterEffect">
                                  <p:stCondLst>
                                    <p:cond delay="100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1" presetClass="entr" presetSubtype="0" fill="hold" grpId="0" nodeType="withEffect">
                                  <p:stCondLst>
                                    <p:cond delay="2000"/>
                                  </p:stCondLst>
                                  <p:childTnLst>
                                    <p:set>
                                      <p:cBhvr>
                                        <p:cTn id="23" dur="1" fill="hold">
                                          <p:stCondLst>
                                            <p:cond delay="0"/>
                                          </p:stCondLst>
                                        </p:cTn>
                                        <p:tgtEl>
                                          <p:spTgt spid="2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fontScale="90000"/>
          </a:bodyPr>
          <a:lstStyle/>
          <a:p>
            <a:r>
              <a:rPr lang="en-US" b="1" dirty="0">
                <a:latin typeface="Abadi" panose="020B0604020104020204" pitchFamily="34" charset="0"/>
              </a:rPr>
              <a:t>Preliminary Design Phase – </a:t>
            </a:r>
            <a:br>
              <a:rPr lang="en-US" b="1" dirty="0">
                <a:latin typeface="Abadi" panose="020B0604020104020204" pitchFamily="34" charset="0"/>
              </a:rPr>
            </a:br>
            <a:r>
              <a:rPr lang="en-US" b="1" dirty="0">
                <a:latin typeface="Abadi" panose="020B0604020104020204" pitchFamily="34" charset="0"/>
              </a:rPr>
              <a:t>PFPR Inspection</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981893" y="2374053"/>
            <a:ext cx="9601196" cy="4209628"/>
          </a:xfrm>
        </p:spPr>
        <p:txBody>
          <a:bodyPr>
            <a:normAutofit fontScale="92500" lnSpcReduction="10000"/>
          </a:bodyPr>
          <a:lstStyle/>
          <a:p>
            <a:pPr marL="0" indent="0">
              <a:buNone/>
            </a:pPr>
            <a:r>
              <a:rPr lang="en-US" sz="3000" dirty="0">
                <a:latin typeface="Abadi" panose="020B0604020104020204" pitchFamily="34" charset="0"/>
              </a:rPr>
              <a:t>After the report is considered </a:t>
            </a:r>
            <a:r>
              <a:rPr lang="en-US" sz="3000" b="1" dirty="0">
                <a:solidFill>
                  <a:srgbClr val="FF0000"/>
                </a:solidFill>
                <a:latin typeface="Abadi" panose="020B0604020104020204" pitchFamily="34" charset="0"/>
              </a:rPr>
              <a:t>ACCEPTED</a:t>
            </a:r>
            <a:r>
              <a:rPr lang="en-US" sz="3000" dirty="0">
                <a:latin typeface="Abadi" panose="020B0604020104020204" pitchFamily="34" charset="0"/>
              </a:rPr>
              <a:t>:</a:t>
            </a:r>
          </a:p>
          <a:p>
            <a:pPr lvl="1"/>
            <a:r>
              <a:rPr lang="en-US" sz="3000" dirty="0">
                <a:latin typeface="Abadi" panose="020B0604020104020204" pitchFamily="34" charset="0"/>
              </a:rPr>
              <a:t>The preliminary plans and other appropriate documents will be modified, where necessary, to address the issues discussed at the PFPR. </a:t>
            </a:r>
          </a:p>
          <a:p>
            <a:pPr lvl="1"/>
            <a:r>
              <a:rPr lang="en-US" sz="3000" dirty="0">
                <a:latin typeface="Abadi" panose="020B0604020104020204" pitchFamily="34" charset="0"/>
              </a:rPr>
              <a:t>Modifications to the plans that affect </a:t>
            </a:r>
            <a:r>
              <a:rPr lang="en-US" sz="3000" b="1" dirty="0">
                <a:solidFill>
                  <a:srgbClr val="0070C0"/>
                </a:solidFill>
                <a:latin typeface="Abadi" panose="020B0604020104020204" pitchFamily="34" charset="0"/>
              </a:rPr>
              <a:t>ROW and easements, construction limits, and environmental resources</a:t>
            </a:r>
            <a:r>
              <a:rPr lang="en-US" sz="3000" dirty="0">
                <a:latin typeface="Abadi" panose="020B0604020104020204" pitchFamily="34" charset="0"/>
              </a:rPr>
              <a:t> should be </a:t>
            </a:r>
            <a:r>
              <a:rPr lang="en-US" sz="3000" dirty="0">
                <a:highlight>
                  <a:srgbClr val="FFFF00"/>
                </a:highlight>
                <a:latin typeface="Abadi" panose="020B0604020104020204" pitchFamily="34" charset="0"/>
              </a:rPr>
              <a:t>completed immediately. </a:t>
            </a:r>
          </a:p>
          <a:p>
            <a:pPr marL="0" indent="0">
              <a:buNone/>
            </a:pPr>
            <a:r>
              <a:rPr lang="en-US" sz="3000" dirty="0">
                <a:solidFill>
                  <a:srgbClr val="FF0000"/>
                </a:solidFill>
                <a:latin typeface="Abadi" panose="020B0604020104020204" pitchFamily="34" charset="0"/>
              </a:rPr>
              <a:t>Timely resolution of all field plan review issues is </a:t>
            </a:r>
            <a:r>
              <a:rPr lang="en-US" sz="3000" u="sng" dirty="0">
                <a:solidFill>
                  <a:srgbClr val="FF0000"/>
                </a:solidFill>
                <a:latin typeface="Abadi" panose="020B0604020104020204" pitchFamily="34" charset="0"/>
              </a:rPr>
              <a:t>critical</a:t>
            </a:r>
            <a:r>
              <a:rPr lang="en-US" sz="3000" dirty="0">
                <a:solidFill>
                  <a:srgbClr val="FF0000"/>
                </a:solidFill>
                <a:latin typeface="Abadi" panose="020B0604020104020204" pitchFamily="34" charset="0"/>
              </a:rPr>
              <a:t> for continued coordination and smooth plan development. </a:t>
            </a:r>
          </a:p>
          <a:p>
            <a:pPr marL="0" indent="0">
              <a:buNone/>
            </a:pPr>
            <a:endParaRPr lang="en-US" dirty="0"/>
          </a:p>
          <a:p>
            <a:pPr marL="457200" lvl="1" indent="0">
              <a:buNone/>
            </a:pPr>
            <a:endParaRPr lang="en-US" dirty="0"/>
          </a:p>
        </p:txBody>
      </p:sp>
      <p:sp>
        <p:nvSpPr>
          <p:cNvPr id="4" name="TextBox 3">
            <a:extLst>
              <a:ext uri="{FF2B5EF4-FFF2-40B4-BE49-F238E27FC236}">
                <a16:creationId xmlns:a16="http://schemas.microsoft.com/office/drawing/2014/main" id="{F578F782-3FE8-4EF0-8763-8FE749E2691E}"/>
              </a:ext>
            </a:extLst>
          </p:cNvPr>
          <p:cNvSpPr txBox="1"/>
          <p:nvPr/>
        </p:nvSpPr>
        <p:spPr>
          <a:xfrm>
            <a:off x="9715539" y="6502886"/>
            <a:ext cx="2575249" cy="369332"/>
          </a:xfrm>
          <a:prstGeom prst="rect">
            <a:avLst/>
          </a:prstGeom>
          <a:noFill/>
        </p:spPr>
        <p:txBody>
          <a:bodyPr wrap="square" rtlCol="0">
            <a:spAutoFit/>
          </a:bodyPr>
          <a:lstStyle/>
          <a:p>
            <a:r>
              <a:rPr lang="en-US" dirty="0">
                <a:latin typeface="Abadi" panose="020B0604020104020204" pitchFamily="34" charset="0"/>
              </a:rPr>
              <a:t>PDP Section 6.6.4</a:t>
            </a:r>
          </a:p>
        </p:txBody>
      </p:sp>
    </p:spTree>
    <p:extLst>
      <p:ext uri="{BB962C8B-B14F-4D97-AF65-F5344CB8AC3E}">
        <p14:creationId xmlns:p14="http://schemas.microsoft.com/office/powerpoint/2010/main" val="4033393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PFPR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How many versions of the PFPR report are there?</a:t>
            </a:r>
          </a:p>
          <a:p>
            <a:pPr marL="514350" indent="-514350">
              <a:buClrTx/>
              <a:buAutoNum type="alphaUcPeriod"/>
            </a:pPr>
            <a:r>
              <a:rPr lang="en-US" sz="2800" dirty="0">
                <a:solidFill>
                  <a:schemeClr val="tx1"/>
                </a:solidFill>
                <a:latin typeface="Abadi" panose="020B0604020104020204" pitchFamily="34" charset="0"/>
              </a:rPr>
              <a:t>1</a:t>
            </a:r>
          </a:p>
          <a:p>
            <a:pPr marL="514350" indent="-514350">
              <a:buClrTx/>
              <a:buAutoNum type="alphaUcPeriod"/>
            </a:pPr>
            <a:r>
              <a:rPr lang="en-US" sz="2800" dirty="0">
                <a:solidFill>
                  <a:schemeClr val="tx1"/>
                </a:solidFill>
                <a:latin typeface="Abadi" panose="020B0604020104020204" pitchFamily="34" charset="0"/>
              </a:rPr>
              <a:t>2</a:t>
            </a:r>
          </a:p>
          <a:p>
            <a:pPr marL="514350" indent="-514350">
              <a:buClrTx/>
              <a:buAutoNum type="alphaUcPeriod"/>
            </a:pPr>
            <a:r>
              <a:rPr lang="en-US" sz="2800" dirty="0">
                <a:solidFill>
                  <a:schemeClr val="tx1"/>
                </a:solidFill>
                <a:latin typeface="Abadi" panose="020B0604020104020204" pitchFamily="34" charset="0"/>
              </a:rPr>
              <a:t>3</a:t>
            </a:r>
          </a:p>
          <a:p>
            <a:pPr marL="514350" indent="-514350">
              <a:buClrTx/>
              <a:buAutoNum type="alphaUcPeriod"/>
            </a:pPr>
            <a:r>
              <a:rPr lang="en-US" sz="2800" dirty="0">
                <a:solidFill>
                  <a:schemeClr val="tx1"/>
                </a:solidFill>
                <a:latin typeface="Abadi" panose="020B0604020104020204" pitchFamily="34" charset="0"/>
              </a:rPr>
              <a:t>4</a:t>
            </a:r>
          </a:p>
          <a:p>
            <a:pPr marL="514350" indent="-514350">
              <a:buAutoNum type="alphaUcPeriod"/>
            </a:pPr>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5" name="TextBox 4">
            <a:extLst>
              <a:ext uri="{FF2B5EF4-FFF2-40B4-BE49-F238E27FC236}">
                <a16:creationId xmlns:a16="http://schemas.microsoft.com/office/drawing/2014/main" id="{538D1B16-56ED-941C-4055-702445B8A0F9}"/>
              </a:ext>
            </a:extLst>
          </p:cNvPr>
          <p:cNvSpPr txBox="1"/>
          <p:nvPr/>
        </p:nvSpPr>
        <p:spPr>
          <a:xfrm>
            <a:off x="5427617" y="3794760"/>
            <a:ext cx="7021286" cy="1384995"/>
          </a:xfrm>
          <a:prstGeom prst="rect">
            <a:avLst/>
          </a:prstGeom>
          <a:noFill/>
        </p:spPr>
        <p:txBody>
          <a:bodyPr wrap="square" rtlCol="0">
            <a:spAutoFit/>
          </a:bodyPr>
          <a:lstStyle/>
          <a:p>
            <a:pPr marL="342900" indent="-342900">
              <a:buAutoNum type="arabicPeriod"/>
            </a:pPr>
            <a:r>
              <a:rPr lang="en-US" sz="2800" dirty="0">
                <a:solidFill>
                  <a:srgbClr val="0070C0"/>
                </a:solidFill>
                <a:latin typeface="Abadi" panose="020B0604020104020204" pitchFamily="34" charset="0"/>
              </a:rPr>
              <a:t>Draft PFPR Report</a:t>
            </a:r>
          </a:p>
          <a:p>
            <a:pPr marL="342900" indent="-342900">
              <a:buAutoNum type="arabicPeriod"/>
            </a:pPr>
            <a:r>
              <a:rPr lang="en-US" sz="2800" dirty="0">
                <a:solidFill>
                  <a:srgbClr val="0070C0"/>
                </a:solidFill>
                <a:latin typeface="Abadi" panose="020B0604020104020204" pitchFamily="34" charset="0"/>
              </a:rPr>
              <a:t>Final PFPR Report</a:t>
            </a:r>
          </a:p>
          <a:p>
            <a:pPr marL="342900" indent="-342900">
              <a:buAutoNum type="arabicPeriod"/>
            </a:pPr>
            <a:r>
              <a:rPr lang="en-US" sz="2800" dirty="0">
                <a:solidFill>
                  <a:srgbClr val="0070C0"/>
                </a:solidFill>
                <a:latin typeface="Abadi" panose="020B0604020104020204" pitchFamily="34" charset="0"/>
              </a:rPr>
              <a:t>Accepted PFPR Report </a:t>
            </a:r>
          </a:p>
        </p:txBody>
      </p:sp>
    </p:spTree>
    <p:extLst>
      <p:ext uri="{BB962C8B-B14F-4D97-AF65-F5344CB8AC3E}">
        <p14:creationId xmlns:p14="http://schemas.microsoft.com/office/powerpoint/2010/main" val="223616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hidden"/>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PFPR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Why is the Final PFPR report different from the other versions?</a:t>
            </a:r>
          </a:p>
          <a:p>
            <a:pPr marL="514350" indent="-514350">
              <a:buClrTx/>
              <a:buAutoNum type="alphaUcPeriod"/>
            </a:pPr>
            <a:r>
              <a:rPr lang="en-US" sz="2800" dirty="0">
                <a:solidFill>
                  <a:schemeClr val="tx1"/>
                </a:solidFill>
                <a:latin typeface="Abadi" panose="020B0604020104020204" pitchFamily="34" charset="0"/>
              </a:rPr>
              <a:t>It is prepared prior to the PFPR inspection.</a:t>
            </a:r>
          </a:p>
          <a:p>
            <a:pPr marL="514350" indent="-514350">
              <a:buClrTx/>
              <a:buAutoNum type="alphaUcPeriod"/>
            </a:pPr>
            <a:r>
              <a:rPr lang="en-US" sz="2800" dirty="0">
                <a:solidFill>
                  <a:schemeClr val="tx1"/>
                </a:solidFill>
                <a:latin typeface="Abadi" panose="020B0604020104020204" pitchFamily="34" charset="0"/>
              </a:rPr>
              <a:t>It is approved by Office of Engineering Services.</a:t>
            </a:r>
          </a:p>
          <a:p>
            <a:pPr marL="514350" indent="-514350">
              <a:buClrTx/>
              <a:buFont typeface="Arial"/>
              <a:buAutoNum type="alphaUcPeriod"/>
            </a:pPr>
            <a:r>
              <a:rPr lang="en-US" sz="2800" dirty="0">
                <a:solidFill>
                  <a:schemeClr val="tx1"/>
                </a:solidFill>
                <a:latin typeface="Abadi" panose="020B0604020104020204" pitchFamily="34" charset="0"/>
              </a:rPr>
              <a:t>It is prepared by OES.</a:t>
            </a:r>
          </a:p>
          <a:p>
            <a:pPr marL="514350" indent="-514350">
              <a:buClrTx/>
              <a:buAutoNum type="alphaUcPeriod"/>
            </a:pPr>
            <a:r>
              <a:rPr lang="en-US" sz="2800" dirty="0">
                <a:solidFill>
                  <a:schemeClr val="tx1"/>
                </a:solidFill>
                <a:latin typeface="Abadi" panose="020B0604020104020204" pitchFamily="34" charset="0"/>
              </a:rPr>
              <a:t>It is prepared after the PFPR inspection.</a:t>
            </a:r>
          </a:p>
          <a:p>
            <a:pPr marL="0" indent="0">
              <a:buNone/>
            </a:pPr>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818469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PFPR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How many weeks does the PM have to submit the final PFPR report with responses?</a:t>
            </a:r>
          </a:p>
          <a:p>
            <a:pPr marL="514350" indent="-514350">
              <a:buClrTx/>
              <a:buAutoNum type="alphaUcPeriod"/>
            </a:pPr>
            <a:r>
              <a:rPr lang="en-US" sz="2800" dirty="0">
                <a:solidFill>
                  <a:schemeClr val="tx1"/>
                </a:solidFill>
                <a:latin typeface="Abadi" panose="020B0604020104020204" pitchFamily="34" charset="0"/>
              </a:rPr>
              <a:t>2 </a:t>
            </a:r>
          </a:p>
          <a:p>
            <a:pPr marL="514350" indent="-514350">
              <a:buClrTx/>
              <a:buAutoNum type="alphaUcPeriod"/>
            </a:pPr>
            <a:r>
              <a:rPr lang="en-US" sz="2800" dirty="0">
                <a:solidFill>
                  <a:schemeClr val="tx1"/>
                </a:solidFill>
                <a:latin typeface="Abadi" panose="020B0604020104020204" pitchFamily="34" charset="0"/>
              </a:rPr>
              <a:t>4</a:t>
            </a:r>
          </a:p>
          <a:p>
            <a:pPr marL="514350" indent="-514350">
              <a:buClrTx/>
              <a:buFont typeface="Arial"/>
              <a:buAutoNum type="alphaUcPeriod"/>
            </a:pPr>
            <a:r>
              <a:rPr lang="en-US" sz="2800" dirty="0">
                <a:solidFill>
                  <a:schemeClr val="tx1"/>
                </a:solidFill>
                <a:latin typeface="Abadi" panose="020B0604020104020204" pitchFamily="34" charset="0"/>
              </a:rPr>
              <a:t>8</a:t>
            </a:r>
          </a:p>
          <a:p>
            <a:pPr marL="514350" indent="-514350">
              <a:buClrTx/>
              <a:buAutoNum type="alphaUcPeriod"/>
            </a:pPr>
            <a:r>
              <a:rPr lang="en-US" sz="2800" dirty="0">
                <a:solidFill>
                  <a:schemeClr val="tx1"/>
                </a:solidFill>
                <a:latin typeface="Abadi" panose="020B0604020104020204" pitchFamily="34" charset="0"/>
              </a:rPr>
              <a:t>As long as it takes.</a:t>
            </a:r>
          </a:p>
          <a:p>
            <a:pPr marL="0" indent="0">
              <a:buNone/>
            </a:pPr>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011834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PFPR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Who is responsible for distributing the Accepted PFPR report?</a:t>
            </a:r>
          </a:p>
          <a:p>
            <a:pPr marL="514350" indent="-514350">
              <a:buClrTx/>
              <a:buAutoNum type="alphaUcPeriod"/>
            </a:pPr>
            <a:r>
              <a:rPr lang="en-US" sz="2800" dirty="0">
                <a:solidFill>
                  <a:schemeClr val="tx1"/>
                </a:solidFill>
                <a:latin typeface="Abadi" panose="020B0604020104020204" pitchFamily="34" charset="0"/>
              </a:rPr>
              <a:t>GDOT PM</a:t>
            </a:r>
          </a:p>
          <a:p>
            <a:pPr marL="514350" indent="-514350">
              <a:buClrTx/>
              <a:buAutoNum type="alphaUcPeriod"/>
            </a:pPr>
            <a:r>
              <a:rPr lang="en-US" sz="2800" dirty="0">
                <a:solidFill>
                  <a:schemeClr val="tx1"/>
                </a:solidFill>
                <a:latin typeface="Abadi" panose="020B0604020104020204" pitchFamily="34" charset="0"/>
              </a:rPr>
              <a:t>Consultant PM</a:t>
            </a:r>
          </a:p>
          <a:p>
            <a:pPr marL="514350" indent="-514350">
              <a:buClrTx/>
              <a:buFont typeface="Arial"/>
              <a:buAutoNum type="alphaUcPeriod"/>
            </a:pPr>
            <a:r>
              <a:rPr lang="en-US" sz="2800" dirty="0">
                <a:solidFill>
                  <a:schemeClr val="tx1"/>
                </a:solidFill>
                <a:latin typeface="Abadi" panose="020B0604020104020204" pitchFamily="34" charset="0"/>
              </a:rPr>
              <a:t>Engineering Services</a:t>
            </a:r>
          </a:p>
          <a:p>
            <a:pPr marL="514350" indent="-514350">
              <a:buClrTx/>
              <a:buAutoNum type="alphaUcPeriod"/>
            </a:pPr>
            <a:r>
              <a:rPr lang="en-US" sz="2800" dirty="0">
                <a:solidFill>
                  <a:schemeClr val="tx1"/>
                </a:solidFill>
                <a:latin typeface="Abadi" panose="020B0604020104020204" pitchFamily="34" charset="0"/>
              </a:rPr>
              <a:t>Design Policy &amp; Support</a:t>
            </a:r>
          </a:p>
          <a:p>
            <a:pPr marL="0" indent="0">
              <a:buNone/>
            </a:pPr>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63146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50476" y="470647"/>
            <a:ext cx="11295529" cy="596377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6" name="Rectangle 5">
            <a:extLst>
              <a:ext uri="{FF2B5EF4-FFF2-40B4-BE49-F238E27FC236}">
                <a16:creationId xmlns:a16="http://schemas.microsoft.com/office/drawing/2014/main" id="{57982BD5-5DF7-4779-AA54-1EDF61BD5843}"/>
              </a:ext>
            </a:extLst>
          </p:cNvPr>
          <p:cNvSpPr/>
          <p:nvPr/>
        </p:nvSpPr>
        <p:spPr>
          <a:xfrm>
            <a:off x="1118795" y="2420471"/>
            <a:ext cx="1312433" cy="1140310"/>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Distribute PFPR Report </a:t>
            </a:r>
          </a:p>
        </p:txBody>
      </p:sp>
      <p:sp>
        <p:nvSpPr>
          <p:cNvPr id="7" name="Rectangle 6">
            <a:extLst>
              <a:ext uri="{FF2B5EF4-FFF2-40B4-BE49-F238E27FC236}">
                <a16:creationId xmlns:a16="http://schemas.microsoft.com/office/drawing/2014/main" id="{41761563-49FA-4AFE-B90A-ABF85E833DF5}"/>
              </a:ext>
            </a:extLst>
          </p:cNvPr>
          <p:cNvSpPr/>
          <p:nvPr/>
        </p:nvSpPr>
        <p:spPr>
          <a:xfrm>
            <a:off x="7620450" y="1320212"/>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Approved ROW Plans</a:t>
            </a:r>
          </a:p>
        </p:txBody>
      </p:sp>
      <p:sp>
        <p:nvSpPr>
          <p:cNvPr id="8" name="Rectangle 7">
            <a:extLst>
              <a:ext uri="{FF2B5EF4-FFF2-40B4-BE49-F238E27FC236}">
                <a16:creationId xmlns:a16="http://schemas.microsoft.com/office/drawing/2014/main" id="{560E7690-A6AE-4F96-A886-541AC2D70AB9}"/>
              </a:ext>
            </a:extLst>
          </p:cNvPr>
          <p:cNvSpPr/>
          <p:nvPr/>
        </p:nvSpPr>
        <p:spPr>
          <a:xfrm>
            <a:off x="3600910" y="3347934"/>
            <a:ext cx="1549103"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Prepare NEPA document*</a:t>
            </a:r>
          </a:p>
        </p:txBody>
      </p:sp>
      <p:sp>
        <p:nvSpPr>
          <p:cNvPr id="9" name="Rectangle 8">
            <a:extLst>
              <a:ext uri="{FF2B5EF4-FFF2-40B4-BE49-F238E27FC236}">
                <a16:creationId xmlns:a16="http://schemas.microsoft.com/office/drawing/2014/main" id="{0D9DE664-1307-4346-8D5C-91D77B67D04B}"/>
              </a:ext>
            </a:extLst>
          </p:cNvPr>
          <p:cNvSpPr/>
          <p:nvPr/>
        </p:nvSpPr>
        <p:spPr>
          <a:xfrm>
            <a:off x="9046502" y="3654622"/>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Detailed ROW Cost Estimate</a:t>
            </a:r>
          </a:p>
        </p:txBody>
      </p:sp>
      <p:sp>
        <p:nvSpPr>
          <p:cNvPr id="10" name="Rectangle 9">
            <a:extLst>
              <a:ext uri="{FF2B5EF4-FFF2-40B4-BE49-F238E27FC236}">
                <a16:creationId xmlns:a16="http://schemas.microsoft.com/office/drawing/2014/main" id="{ED6798FE-A494-43A9-B337-B961EF987C87}"/>
              </a:ext>
            </a:extLst>
          </p:cNvPr>
          <p:cNvSpPr/>
          <p:nvPr/>
        </p:nvSpPr>
        <p:spPr>
          <a:xfrm>
            <a:off x="2508775" y="1340421"/>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Complete Draft ROW Plans</a:t>
            </a:r>
          </a:p>
        </p:txBody>
      </p:sp>
      <p:sp>
        <p:nvSpPr>
          <p:cNvPr id="11" name="Rectangle 10">
            <a:extLst>
              <a:ext uri="{FF2B5EF4-FFF2-40B4-BE49-F238E27FC236}">
                <a16:creationId xmlns:a16="http://schemas.microsoft.com/office/drawing/2014/main" id="{CE4AAB06-68BF-4A0E-88B8-CD1E69CDE503}"/>
              </a:ext>
            </a:extLst>
          </p:cNvPr>
          <p:cNvSpPr/>
          <p:nvPr/>
        </p:nvSpPr>
        <p:spPr>
          <a:xfrm>
            <a:off x="1950723" y="3740748"/>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Implement PFPR comments</a:t>
            </a:r>
          </a:p>
        </p:txBody>
      </p:sp>
      <p:sp>
        <p:nvSpPr>
          <p:cNvPr id="12" name="Rectangle 11">
            <a:extLst>
              <a:ext uri="{FF2B5EF4-FFF2-40B4-BE49-F238E27FC236}">
                <a16:creationId xmlns:a16="http://schemas.microsoft.com/office/drawing/2014/main" id="{994B1081-EA5D-468B-8C61-8F4D2E07B70D}"/>
              </a:ext>
            </a:extLst>
          </p:cNvPr>
          <p:cNvSpPr/>
          <p:nvPr/>
        </p:nvSpPr>
        <p:spPr>
          <a:xfrm>
            <a:off x="5941359" y="1323229"/>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L&amp;D Report </a:t>
            </a:r>
          </a:p>
        </p:txBody>
      </p:sp>
      <p:sp>
        <p:nvSpPr>
          <p:cNvPr id="13" name="Rectangle 12">
            <a:extLst>
              <a:ext uri="{FF2B5EF4-FFF2-40B4-BE49-F238E27FC236}">
                <a16:creationId xmlns:a16="http://schemas.microsoft.com/office/drawing/2014/main" id="{1C56D3E5-48AA-47AA-A26C-07FEB00911A4}"/>
              </a:ext>
            </a:extLst>
          </p:cNvPr>
          <p:cNvSpPr/>
          <p:nvPr/>
        </p:nvSpPr>
        <p:spPr>
          <a:xfrm>
            <a:off x="5385095" y="3365349"/>
            <a:ext cx="144152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NEPA document approval*</a:t>
            </a:r>
          </a:p>
        </p:txBody>
      </p:sp>
      <p:sp>
        <p:nvSpPr>
          <p:cNvPr id="14" name="Rectangle 13">
            <a:extLst>
              <a:ext uri="{FF2B5EF4-FFF2-40B4-BE49-F238E27FC236}">
                <a16:creationId xmlns:a16="http://schemas.microsoft.com/office/drawing/2014/main" id="{466BAFF4-966A-4FAD-A1FB-C859504A4480}"/>
              </a:ext>
            </a:extLst>
          </p:cNvPr>
          <p:cNvSpPr/>
          <p:nvPr/>
        </p:nvSpPr>
        <p:spPr>
          <a:xfrm>
            <a:off x="9631682" y="2420471"/>
            <a:ext cx="1528272"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t>ROW Authorization</a:t>
            </a:r>
          </a:p>
        </p:txBody>
      </p:sp>
      <p:sp>
        <p:nvSpPr>
          <p:cNvPr id="15" name="Arrow: Right 14">
            <a:extLst>
              <a:ext uri="{FF2B5EF4-FFF2-40B4-BE49-F238E27FC236}">
                <a16:creationId xmlns:a16="http://schemas.microsoft.com/office/drawing/2014/main" id="{3630E908-FB37-4CD7-AAA0-B09F2463E433}"/>
              </a:ext>
            </a:extLst>
          </p:cNvPr>
          <p:cNvSpPr/>
          <p:nvPr/>
        </p:nvSpPr>
        <p:spPr>
          <a:xfrm>
            <a:off x="2485014" y="2689475"/>
            <a:ext cx="7035501" cy="42021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150013" y="5743277"/>
            <a:ext cx="6883544" cy="707886"/>
          </a:xfrm>
          <a:prstGeom prst="rect">
            <a:avLst/>
          </a:prstGeom>
          <a:noFill/>
          <a:ln>
            <a:noFill/>
          </a:ln>
        </p:spPr>
        <p:txBody>
          <a:bodyPr wrap="square" rtlCol="0">
            <a:spAutoFit/>
          </a:bodyPr>
          <a:lstStyle/>
          <a:p>
            <a:r>
              <a:rPr lang="en-US" sz="2000" b="1" dirty="0"/>
              <a:t>Note: not in sequential order – many are done concurrently</a:t>
            </a:r>
          </a:p>
          <a:p>
            <a:r>
              <a:rPr lang="en-US" sz="2000" b="1" dirty="0"/>
              <a:t>*may not be required for a project</a:t>
            </a:r>
          </a:p>
        </p:txBody>
      </p:sp>
      <p:sp>
        <p:nvSpPr>
          <p:cNvPr id="20" name="Arrow: Down 19">
            <a:extLst>
              <a:ext uri="{FF2B5EF4-FFF2-40B4-BE49-F238E27FC236}">
                <a16:creationId xmlns:a16="http://schemas.microsoft.com/office/drawing/2014/main" id="{9944CB90-B54D-49EC-8C50-64BC322D38D1}"/>
              </a:ext>
            </a:extLst>
          </p:cNvPr>
          <p:cNvSpPr/>
          <p:nvPr/>
        </p:nvSpPr>
        <p:spPr>
          <a:xfrm rot="10800000">
            <a:off x="2671486" y="3004790"/>
            <a:ext cx="118336" cy="735957"/>
          </a:xfrm>
          <a:prstGeom prst="downArrow">
            <a:avLst>
              <a:gd name="adj1" fmla="val 50000"/>
              <a:gd name="adj2" fmla="val 60344"/>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B3BDCDE-F895-44A8-8BC0-921044B43A4A}"/>
              </a:ext>
            </a:extLst>
          </p:cNvPr>
          <p:cNvSpPr/>
          <p:nvPr/>
        </p:nvSpPr>
        <p:spPr>
          <a:xfrm>
            <a:off x="4147963" y="1344298"/>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ROW-UTL Mtg *   </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a:off x="5169942" y="384818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395812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950723" y="565386"/>
            <a:ext cx="9348392" cy="646331"/>
          </a:xfrm>
          <a:prstGeom prst="rect">
            <a:avLst/>
          </a:prstGeom>
          <a:noFill/>
        </p:spPr>
        <p:txBody>
          <a:bodyPr wrap="square" rtlCol="0">
            <a:spAutoFit/>
          </a:bodyPr>
          <a:lstStyle/>
          <a:p>
            <a:r>
              <a:rPr lang="en-US" sz="3600" b="1" dirty="0"/>
              <a:t>Final Design (PFPR to ROW Authorization)</a:t>
            </a:r>
          </a:p>
        </p:txBody>
      </p:sp>
      <p:sp>
        <p:nvSpPr>
          <p:cNvPr id="29" name="Rectangle 28">
            <a:extLst>
              <a:ext uri="{FF2B5EF4-FFF2-40B4-BE49-F238E27FC236}">
                <a16:creationId xmlns:a16="http://schemas.microsoft.com/office/drawing/2014/main" id="{2A149444-3F46-4AE2-90ED-48871D174C1E}"/>
              </a:ext>
            </a:extLst>
          </p:cNvPr>
          <p:cNvSpPr/>
          <p:nvPr/>
        </p:nvSpPr>
        <p:spPr>
          <a:xfrm>
            <a:off x="7040879" y="3365349"/>
            <a:ext cx="175887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Environmental Certification for ROW Authorization</a:t>
            </a:r>
          </a:p>
        </p:txBody>
      </p:sp>
      <p:sp>
        <p:nvSpPr>
          <p:cNvPr id="30" name="Arrow: Down 29">
            <a:extLst>
              <a:ext uri="{FF2B5EF4-FFF2-40B4-BE49-F238E27FC236}">
                <a16:creationId xmlns:a16="http://schemas.microsoft.com/office/drawing/2014/main" id="{2B76B047-0B03-47A6-8DE0-B4C0BC66DE19}"/>
              </a:ext>
            </a:extLst>
          </p:cNvPr>
          <p:cNvSpPr/>
          <p:nvPr/>
        </p:nvSpPr>
        <p:spPr>
          <a:xfrm rot="16200000">
            <a:off x="6825726" y="385934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1" name="Arrow: Down 30">
            <a:extLst>
              <a:ext uri="{FF2B5EF4-FFF2-40B4-BE49-F238E27FC236}">
                <a16:creationId xmlns:a16="http://schemas.microsoft.com/office/drawing/2014/main" id="{65207A82-CB6F-41AD-9E2D-3F971F2142E4}"/>
              </a:ext>
            </a:extLst>
          </p:cNvPr>
          <p:cNvSpPr/>
          <p:nvPr/>
        </p:nvSpPr>
        <p:spPr>
          <a:xfrm rot="10800000">
            <a:off x="7762312" y="3004789"/>
            <a:ext cx="192762" cy="377393"/>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573830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412024" y="1837090"/>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4" name="Arrow: Down 33">
            <a:extLst>
              <a:ext uri="{FF2B5EF4-FFF2-40B4-BE49-F238E27FC236}">
                <a16:creationId xmlns:a16="http://schemas.microsoft.com/office/drawing/2014/main" id="{F14A6109-C706-4CA3-8F11-112A83C5FF0C}"/>
              </a:ext>
            </a:extLst>
          </p:cNvPr>
          <p:cNvSpPr/>
          <p:nvPr/>
        </p:nvSpPr>
        <p:spPr>
          <a:xfrm>
            <a:off x="8702259" y="2479227"/>
            <a:ext cx="172800" cy="32012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5" name="Arrow: Down 34">
            <a:extLst>
              <a:ext uri="{FF2B5EF4-FFF2-40B4-BE49-F238E27FC236}">
                <a16:creationId xmlns:a16="http://schemas.microsoft.com/office/drawing/2014/main" id="{EE49B283-120B-4A46-A129-DB020FE7C743}"/>
              </a:ext>
            </a:extLst>
          </p:cNvPr>
          <p:cNvSpPr/>
          <p:nvPr/>
        </p:nvSpPr>
        <p:spPr>
          <a:xfrm rot="10800000">
            <a:off x="9126068" y="3026050"/>
            <a:ext cx="118337" cy="628572"/>
          </a:xfrm>
          <a:prstGeom prst="downArrow">
            <a:avLst>
              <a:gd name="adj1" fmla="val 50000"/>
              <a:gd name="adj2" fmla="val 60344"/>
            </a:avLst>
          </a:prstGeom>
          <a:solidFill>
            <a:schemeClr val="accent6">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EF1DA1-8C8D-43E0-8791-54D3142982D6}"/>
              </a:ext>
            </a:extLst>
          </p:cNvPr>
          <p:cNvSpPr/>
          <p:nvPr/>
        </p:nvSpPr>
        <p:spPr>
          <a:xfrm>
            <a:off x="3474720" y="4775628"/>
            <a:ext cx="1675293" cy="1352629"/>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 Soil Survey* (if not requested prior to PFPR)</a:t>
            </a:r>
          </a:p>
        </p:txBody>
      </p:sp>
      <p:sp>
        <p:nvSpPr>
          <p:cNvPr id="37" name="Arrow: Down 36">
            <a:extLst>
              <a:ext uri="{FF2B5EF4-FFF2-40B4-BE49-F238E27FC236}">
                <a16:creationId xmlns:a16="http://schemas.microsoft.com/office/drawing/2014/main" id="{FF4BCA79-0103-465A-B30B-D18F9780DB57}"/>
              </a:ext>
            </a:extLst>
          </p:cNvPr>
          <p:cNvSpPr/>
          <p:nvPr/>
        </p:nvSpPr>
        <p:spPr>
          <a:xfrm rot="10800000">
            <a:off x="3439543" y="3004789"/>
            <a:ext cx="118336" cy="1770839"/>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1640CDC-BA25-4B42-B9ED-B00A75BBA0F7}"/>
              </a:ext>
            </a:extLst>
          </p:cNvPr>
          <p:cNvSpPr/>
          <p:nvPr/>
        </p:nvSpPr>
        <p:spPr>
          <a:xfrm>
            <a:off x="9219526" y="1245206"/>
            <a:ext cx="1441525" cy="1140310"/>
          </a:xfrm>
          <a:prstGeom prst="rect">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a:t>
            </a:r>
            <a:r>
              <a:rPr lang="en-US" dirty="0"/>
              <a:t> BFI/WFI and/or Phase II ESA*</a:t>
            </a:r>
          </a:p>
        </p:txBody>
      </p:sp>
      <p:sp>
        <p:nvSpPr>
          <p:cNvPr id="39" name="Arrow: Down 38">
            <a:extLst>
              <a:ext uri="{FF2B5EF4-FFF2-40B4-BE49-F238E27FC236}">
                <a16:creationId xmlns:a16="http://schemas.microsoft.com/office/drawing/2014/main" id="{BBEC2AB5-7B61-4C78-B5FA-0AF5BD2C1BB4}"/>
              </a:ext>
            </a:extLst>
          </p:cNvPr>
          <p:cNvSpPr/>
          <p:nvPr/>
        </p:nvSpPr>
        <p:spPr>
          <a:xfrm>
            <a:off x="9185019" y="2385516"/>
            <a:ext cx="172800" cy="466686"/>
          </a:xfrm>
          <a:prstGeom prst="downArrow">
            <a:avLst>
              <a:gd name="adj1" fmla="val 50000"/>
              <a:gd name="adj2" fmla="val 60344"/>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3B515D-1A04-48CD-F646-C516CF5BE64C}"/>
              </a:ext>
            </a:extLst>
          </p:cNvPr>
          <p:cNvSpPr txBox="1"/>
          <p:nvPr/>
        </p:nvSpPr>
        <p:spPr>
          <a:xfrm>
            <a:off x="4119513" y="2728332"/>
            <a:ext cx="3043955" cy="369332"/>
          </a:xfrm>
          <a:prstGeom prst="rect">
            <a:avLst/>
          </a:prstGeom>
          <a:noFill/>
          <a:ln>
            <a:noFill/>
          </a:ln>
        </p:spPr>
        <p:txBody>
          <a:bodyPr wrap="square" rtlCol="0">
            <a:spAutoFit/>
          </a:bodyPr>
          <a:lstStyle/>
          <a:p>
            <a:r>
              <a:rPr lang="en-US" b="1" dirty="0">
                <a:solidFill>
                  <a:schemeClr val="bg1"/>
                </a:solidFill>
              </a:rPr>
              <a:t>Final Design</a:t>
            </a:r>
          </a:p>
        </p:txBody>
      </p:sp>
      <p:sp>
        <p:nvSpPr>
          <p:cNvPr id="23" name="Arrow: Right 22">
            <a:extLst>
              <a:ext uri="{FF2B5EF4-FFF2-40B4-BE49-F238E27FC236}">
                <a16:creationId xmlns:a16="http://schemas.microsoft.com/office/drawing/2014/main" id="{E522CD89-79A0-8751-C322-E0F42D42BDE9}"/>
              </a:ext>
            </a:extLst>
          </p:cNvPr>
          <p:cNvSpPr/>
          <p:nvPr/>
        </p:nvSpPr>
        <p:spPr>
          <a:xfrm>
            <a:off x="2485014" y="2689475"/>
            <a:ext cx="883255" cy="420211"/>
          </a:xfrm>
          <a:prstGeom prst="rightArrow">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CCFDCC74-271A-4861-5F8B-41BD8014EEBA}"/>
              </a:ext>
            </a:extLst>
          </p:cNvPr>
          <p:cNvSpPr txBox="1"/>
          <p:nvPr/>
        </p:nvSpPr>
        <p:spPr>
          <a:xfrm>
            <a:off x="2423174" y="2706667"/>
            <a:ext cx="1669446" cy="369332"/>
          </a:xfrm>
          <a:prstGeom prst="rect">
            <a:avLst/>
          </a:prstGeom>
          <a:noFill/>
          <a:ln>
            <a:noFill/>
          </a:ln>
        </p:spPr>
        <p:txBody>
          <a:bodyPr wrap="square" rtlCol="0">
            <a:spAutoFit/>
          </a:bodyPr>
          <a:lstStyle/>
          <a:p>
            <a:r>
              <a:rPr lang="en-US" b="1" dirty="0"/>
              <a:t>Prelim. </a:t>
            </a:r>
          </a:p>
        </p:txBody>
      </p:sp>
    </p:spTree>
    <p:extLst>
      <p:ext uri="{BB962C8B-B14F-4D97-AF65-F5344CB8AC3E}">
        <p14:creationId xmlns:p14="http://schemas.microsoft.com/office/powerpoint/2010/main" val="1714479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84094" y="437029"/>
            <a:ext cx="11275359" cy="5983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7982BD5-5DF7-4779-AA54-1EDF61BD5843}"/>
              </a:ext>
            </a:extLst>
          </p:cNvPr>
          <p:cNvSpPr/>
          <p:nvPr/>
        </p:nvSpPr>
        <p:spPr>
          <a:xfrm>
            <a:off x="1118795" y="2420471"/>
            <a:ext cx="1312433" cy="1140310"/>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Distribute PFPR Report </a:t>
            </a:r>
          </a:p>
        </p:txBody>
      </p:sp>
      <p:sp>
        <p:nvSpPr>
          <p:cNvPr id="8" name="Rectangle 7">
            <a:extLst>
              <a:ext uri="{FF2B5EF4-FFF2-40B4-BE49-F238E27FC236}">
                <a16:creationId xmlns:a16="http://schemas.microsoft.com/office/drawing/2014/main" id="{560E7690-A6AE-4F96-A886-541AC2D70AB9}"/>
              </a:ext>
            </a:extLst>
          </p:cNvPr>
          <p:cNvSpPr/>
          <p:nvPr/>
        </p:nvSpPr>
        <p:spPr>
          <a:xfrm>
            <a:off x="3600910" y="3347934"/>
            <a:ext cx="1549103"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Prepare NEPA document*</a:t>
            </a:r>
          </a:p>
        </p:txBody>
      </p:sp>
      <p:sp>
        <p:nvSpPr>
          <p:cNvPr id="13" name="Rectangle 12">
            <a:extLst>
              <a:ext uri="{FF2B5EF4-FFF2-40B4-BE49-F238E27FC236}">
                <a16:creationId xmlns:a16="http://schemas.microsoft.com/office/drawing/2014/main" id="{1C56D3E5-48AA-47AA-A26C-07FEB00911A4}"/>
              </a:ext>
            </a:extLst>
          </p:cNvPr>
          <p:cNvSpPr/>
          <p:nvPr/>
        </p:nvSpPr>
        <p:spPr>
          <a:xfrm>
            <a:off x="5385095" y="3365349"/>
            <a:ext cx="144152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NEPA document approval*</a:t>
            </a:r>
          </a:p>
        </p:txBody>
      </p:sp>
      <p:sp>
        <p:nvSpPr>
          <p:cNvPr id="14" name="Rectangle 13">
            <a:extLst>
              <a:ext uri="{FF2B5EF4-FFF2-40B4-BE49-F238E27FC236}">
                <a16:creationId xmlns:a16="http://schemas.microsoft.com/office/drawing/2014/main" id="{466BAFF4-966A-4FAD-A1FB-C859504A4480}"/>
              </a:ext>
            </a:extLst>
          </p:cNvPr>
          <p:cNvSpPr/>
          <p:nvPr/>
        </p:nvSpPr>
        <p:spPr>
          <a:xfrm>
            <a:off x="9631682" y="2420471"/>
            <a:ext cx="1528272"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t>ROW Authorization</a:t>
            </a:r>
          </a:p>
        </p:txBody>
      </p:sp>
      <p:sp>
        <p:nvSpPr>
          <p:cNvPr id="15" name="Arrow: Right 14">
            <a:extLst>
              <a:ext uri="{FF2B5EF4-FFF2-40B4-BE49-F238E27FC236}">
                <a16:creationId xmlns:a16="http://schemas.microsoft.com/office/drawing/2014/main" id="{3630E908-FB37-4CD7-AAA0-B09F2463E433}"/>
              </a:ext>
            </a:extLst>
          </p:cNvPr>
          <p:cNvSpPr/>
          <p:nvPr/>
        </p:nvSpPr>
        <p:spPr>
          <a:xfrm>
            <a:off x="2485014" y="2689475"/>
            <a:ext cx="7035501" cy="42021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11881" y="5986097"/>
            <a:ext cx="7159666" cy="400110"/>
          </a:xfrm>
          <a:prstGeom prst="rect">
            <a:avLst/>
          </a:prstGeom>
          <a:noFill/>
        </p:spPr>
        <p:txBody>
          <a:bodyPr wrap="square" rtlCol="0">
            <a:spAutoFit/>
          </a:bodyPr>
          <a:lstStyle/>
          <a:p>
            <a:r>
              <a:rPr lang="en-US" sz="2000" b="1" dirty="0"/>
              <a:t>Note: not in sequential order – many are done concurrently</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a:off x="5169942" y="384818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668334" y="803706"/>
            <a:ext cx="9348392" cy="646331"/>
          </a:xfrm>
          <a:prstGeom prst="rect">
            <a:avLst/>
          </a:prstGeom>
          <a:noFill/>
        </p:spPr>
        <p:txBody>
          <a:bodyPr wrap="square" rtlCol="0">
            <a:spAutoFit/>
          </a:bodyPr>
          <a:lstStyle/>
          <a:p>
            <a:r>
              <a:rPr lang="en-US" sz="3600" b="1" dirty="0"/>
              <a:t>Final Design (PFPR to ROW Authorization)</a:t>
            </a:r>
          </a:p>
        </p:txBody>
      </p:sp>
      <p:sp>
        <p:nvSpPr>
          <p:cNvPr id="29" name="Rectangle 28">
            <a:extLst>
              <a:ext uri="{FF2B5EF4-FFF2-40B4-BE49-F238E27FC236}">
                <a16:creationId xmlns:a16="http://schemas.microsoft.com/office/drawing/2014/main" id="{2A149444-3F46-4AE2-90ED-48871D174C1E}"/>
              </a:ext>
            </a:extLst>
          </p:cNvPr>
          <p:cNvSpPr/>
          <p:nvPr/>
        </p:nvSpPr>
        <p:spPr>
          <a:xfrm>
            <a:off x="7040879" y="3365349"/>
            <a:ext cx="175887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Environmental Certification for ROW Authorization</a:t>
            </a:r>
          </a:p>
        </p:txBody>
      </p:sp>
      <p:sp>
        <p:nvSpPr>
          <p:cNvPr id="30" name="Arrow: Down 29">
            <a:extLst>
              <a:ext uri="{FF2B5EF4-FFF2-40B4-BE49-F238E27FC236}">
                <a16:creationId xmlns:a16="http://schemas.microsoft.com/office/drawing/2014/main" id="{2B76B047-0B03-47A6-8DE0-B4C0BC66DE19}"/>
              </a:ext>
            </a:extLst>
          </p:cNvPr>
          <p:cNvSpPr/>
          <p:nvPr/>
        </p:nvSpPr>
        <p:spPr>
          <a:xfrm rot="16200000">
            <a:off x="6825726" y="385934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1" name="Arrow: Down 30">
            <a:extLst>
              <a:ext uri="{FF2B5EF4-FFF2-40B4-BE49-F238E27FC236}">
                <a16:creationId xmlns:a16="http://schemas.microsoft.com/office/drawing/2014/main" id="{65207A82-CB6F-41AD-9E2D-3F971F2142E4}"/>
              </a:ext>
            </a:extLst>
          </p:cNvPr>
          <p:cNvSpPr/>
          <p:nvPr/>
        </p:nvSpPr>
        <p:spPr>
          <a:xfrm rot="10800000">
            <a:off x="7762312" y="3004789"/>
            <a:ext cx="192762" cy="377393"/>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3B515D-1A04-48CD-F646-C516CF5BE64C}"/>
              </a:ext>
            </a:extLst>
          </p:cNvPr>
          <p:cNvSpPr txBox="1"/>
          <p:nvPr/>
        </p:nvSpPr>
        <p:spPr>
          <a:xfrm>
            <a:off x="4119513" y="2728332"/>
            <a:ext cx="3043955" cy="369332"/>
          </a:xfrm>
          <a:prstGeom prst="rect">
            <a:avLst/>
          </a:prstGeom>
          <a:noFill/>
          <a:ln>
            <a:noFill/>
          </a:ln>
        </p:spPr>
        <p:txBody>
          <a:bodyPr wrap="square" rtlCol="0">
            <a:spAutoFit/>
          </a:bodyPr>
          <a:lstStyle/>
          <a:p>
            <a:r>
              <a:rPr lang="en-US" b="1" dirty="0">
                <a:solidFill>
                  <a:schemeClr val="bg1"/>
                </a:solidFill>
              </a:rPr>
              <a:t>Final Design</a:t>
            </a:r>
          </a:p>
        </p:txBody>
      </p:sp>
      <p:sp>
        <p:nvSpPr>
          <p:cNvPr id="23" name="Arrow: Right 22">
            <a:extLst>
              <a:ext uri="{FF2B5EF4-FFF2-40B4-BE49-F238E27FC236}">
                <a16:creationId xmlns:a16="http://schemas.microsoft.com/office/drawing/2014/main" id="{E522CD89-79A0-8751-C322-E0F42D42BDE9}"/>
              </a:ext>
            </a:extLst>
          </p:cNvPr>
          <p:cNvSpPr/>
          <p:nvPr/>
        </p:nvSpPr>
        <p:spPr>
          <a:xfrm>
            <a:off x="2485014" y="2689475"/>
            <a:ext cx="883255" cy="420211"/>
          </a:xfrm>
          <a:prstGeom prst="rightArrow">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CCFDCC74-271A-4861-5F8B-41BD8014EEBA}"/>
              </a:ext>
            </a:extLst>
          </p:cNvPr>
          <p:cNvSpPr txBox="1"/>
          <p:nvPr/>
        </p:nvSpPr>
        <p:spPr>
          <a:xfrm>
            <a:off x="2423174" y="2706667"/>
            <a:ext cx="1669446" cy="369332"/>
          </a:xfrm>
          <a:prstGeom prst="rect">
            <a:avLst/>
          </a:prstGeom>
          <a:noFill/>
          <a:ln>
            <a:noFill/>
          </a:ln>
        </p:spPr>
        <p:txBody>
          <a:bodyPr wrap="square" rtlCol="0">
            <a:spAutoFit/>
          </a:bodyPr>
          <a:lstStyle/>
          <a:p>
            <a:r>
              <a:rPr lang="en-US" b="1" dirty="0"/>
              <a:t>Prelim. </a:t>
            </a:r>
          </a:p>
        </p:txBody>
      </p:sp>
    </p:spTree>
    <p:extLst>
      <p:ext uri="{BB962C8B-B14F-4D97-AF65-F5344CB8AC3E}">
        <p14:creationId xmlns:p14="http://schemas.microsoft.com/office/powerpoint/2010/main" val="181806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25" grpId="0" animBg="1"/>
      <p:bldP spid="29" grpId="0" animBg="1"/>
      <p:bldP spid="30" grpId="0" animBg="1"/>
      <p:bldP spid="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236AD40D-6558-F078-EC82-7AD8D93DF445}"/>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A90347F-D0DF-1A03-C592-CFD24B5D2C11}"/>
              </a:ext>
            </a:extLst>
          </p:cNvPr>
          <p:cNvSpPr/>
          <p:nvPr/>
        </p:nvSpPr>
        <p:spPr>
          <a:xfrm>
            <a:off x="429588" y="477371"/>
            <a:ext cx="11282800"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2331717-43D1-0EE8-A60F-165766E9C934}"/>
              </a:ext>
            </a:extLst>
          </p:cNvPr>
          <p:cNvSpPr/>
          <p:nvPr/>
        </p:nvSpPr>
        <p:spPr>
          <a:xfrm>
            <a:off x="2062737" y="1962572"/>
            <a:ext cx="1819104" cy="1354095"/>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b="1" dirty="0">
                <a:solidFill>
                  <a:schemeClr val="tx1"/>
                </a:solidFill>
              </a:rPr>
              <a:t>Distribute PFPR Report </a:t>
            </a:r>
          </a:p>
        </p:txBody>
      </p:sp>
      <p:sp>
        <p:nvSpPr>
          <p:cNvPr id="8" name="Rectangle 7">
            <a:extLst>
              <a:ext uri="{FF2B5EF4-FFF2-40B4-BE49-F238E27FC236}">
                <a16:creationId xmlns:a16="http://schemas.microsoft.com/office/drawing/2014/main" id="{098C5595-ED06-D0CF-92F9-7C8B5B7BDFD6}"/>
              </a:ext>
            </a:extLst>
          </p:cNvPr>
          <p:cNvSpPr/>
          <p:nvPr/>
        </p:nvSpPr>
        <p:spPr>
          <a:xfrm>
            <a:off x="4170018" y="3474549"/>
            <a:ext cx="1886856" cy="1735476"/>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b="1" dirty="0">
                <a:solidFill>
                  <a:schemeClr val="tx1"/>
                </a:solidFill>
              </a:rPr>
              <a:t>Prepare NEPA document*</a:t>
            </a:r>
          </a:p>
        </p:txBody>
      </p:sp>
      <p:sp>
        <p:nvSpPr>
          <p:cNvPr id="13" name="Rectangle 12">
            <a:extLst>
              <a:ext uri="{FF2B5EF4-FFF2-40B4-BE49-F238E27FC236}">
                <a16:creationId xmlns:a16="http://schemas.microsoft.com/office/drawing/2014/main" id="{CE87B1C6-C45B-C5F6-F723-49D61527A884}"/>
              </a:ext>
            </a:extLst>
          </p:cNvPr>
          <p:cNvSpPr/>
          <p:nvPr/>
        </p:nvSpPr>
        <p:spPr>
          <a:xfrm>
            <a:off x="6882962" y="3523439"/>
            <a:ext cx="1676608" cy="1699601"/>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b="1" dirty="0">
                <a:solidFill>
                  <a:schemeClr val="tx1"/>
                </a:solidFill>
              </a:rPr>
              <a:t>NEPA doc approval*</a:t>
            </a:r>
          </a:p>
        </p:txBody>
      </p:sp>
      <p:sp>
        <p:nvSpPr>
          <p:cNvPr id="14" name="Rectangle 13">
            <a:extLst>
              <a:ext uri="{FF2B5EF4-FFF2-40B4-BE49-F238E27FC236}">
                <a16:creationId xmlns:a16="http://schemas.microsoft.com/office/drawing/2014/main" id="{D0664456-C85B-ED4F-BDED-0C459B3E2C06}"/>
              </a:ext>
            </a:extLst>
          </p:cNvPr>
          <p:cNvSpPr/>
          <p:nvPr/>
        </p:nvSpPr>
        <p:spPr>
          <a:xfrm>
            <a:off x="9770843" y="1995286"/>
            <a:ext cx="1528272" cy="1431535"/>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800" b="1" dirty="0"/>
              <a:t>FFPR Request</a:t>
            </a:r>
          </a:p>
        </p:txBody>
      </p:sp>
      <p:sp>
        <p:nvSpPr>
          <p:cNvPr id="15" name="Arrow: Right 14">
            <a:extLst>
              <a:ext uri="{FF2B5EF4-FFF2-40B4-BE49-F238E27FC236}">
                <a16:creationId xmlns:a16="http://schemas.microsoft.com/office/drawing/2014/main" id="{0641F77B-FC96-776D-F3F0-9FD6EC33709D}"/>
              </a:ext>
            </a:extLst>
          </p:cNvPr>
          <p:cNvSpPr/>
          <p:nvPr/>
        </p:nvSpPr>
        <p:spPr>
          <a:xfrm>
            <a:off x="3944246" y="2412916"/>
            <a:ext cx="5784538" cy="64633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800"/>
          </a:p>
        </p:txBody>
      </p:sp>
      <p:sp>
        <p:nvSpPr>
          <p:cNvPr id="16" name="TextBox 15">
            <a:extLst>
              <a:ext uri="{FF2B5EF4-FFF2-40B4-BE49-F238E27FC236}">
                <a16:creationId xmlns:a16="http://schemas.microsoft.com/office/drawing/2014/main" id="{50313EF0-E8C0-3ADB-D1D3-40FADA497D3F}"/>
              </a:ext>
            </a:extLst>
          </p:cNvPr>
          <p:cNvSpPr txBox="1"/>
          <p:nvPr/>
        </p:nvSpPr>
        <p:spPr>
          <a:xfrm>
            <a:off x="479612" y="5589264"/>
            <a:ext cx="9348391" cy="830997"/>
          </a:xfrm>
          <a:prstGeom prst="rect">
            <a:avLst/>
          </a:prstGeom>
          <a:noFill/>
        </p:spPr>
        <p:txBody>
          <a:bodyPr wrap="square" rtlCol="0">
            <a:spAutoFit/>
          </a:bodyPr>
          <a:lstStyle/>
          <a:p>
            <a:r>
              <a:rPr lang="en-US" sz="2400" b="1" dirty="0"/>
              <a:t>Note: This graphic applies if there is not a ROW phase.</a:t>
            </a:r>
          </a:p>
          <a:p>
            <a:r>
              <a:rPr lang="en-US" sz="2400" b="1" dirty="0"/>
              <a:t>* Does not apply if GEPA and under $100 million</a:t>
            </a:r>
          </a:p>
        </p:txBody>
      </p:sp>
      <p:sp>
        <p:nvSpPr>
          <p:cNvPr id="25" name="Arrow: Down 24">
            <a:extLst>
              <a:ext uri="{FF2B5EF4-FFF2-40B4-BE49-F238E27FC236}">
                <a16:creationId xmlns:a16="http://schemas.microsoft.com/office/drawing/2014/main" id="{5AAD9EA4-6D84-599B-5AF6-AD6870023758}"/>
              </a:ext>
            </a:extLst>
          </p:cNvPr>
          <p:cNvSpPr/>
          <p:nvPr/>
        </p:nvSpPr>
        <p:spPr>
          <a:xfrm rot="16200000">
            <a:off x="6281452" y="4130654"/>
            <a:ext cx="427738" cy="375538"/>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800"/>
          </a:p>
        </p:txBody>
      </p:sp>
      <p:sp>
        <p:nvSpPr>
          <p:cNvPr id="27" name="TextBox 26">
            <a:extLst>
              <a:ext uri="{FF2B5EF4-FFF2-40B4-BE49-F238E27FC236}">
                <a16:creationId xmlns:a16="http://schemas.microsoft.com/office/drawing/2014/main" id="{635790AE-B771-04CA-4C3A-56265256989D}"/>
              </a:ext>
            </a:extLst>
          </p:cNvPr>
          <p:cNvSpPr txBox="1"/>
          <p:nvPr/>
        </p:nvSpPr>
        <p:spPr>
          <a:xfrm>
            <a:off x="567202" y="704348"/>
            <a:ext cx="11330299" cy="646331"/>
          </a:xfrm>
          <a:prstGeom prst="rect">
            <a:avLst/>
          </a:prstGeom>
          <a:noFill/>
        </p:spPr>
        <p:txBody>
          <a:bodyPr wrap="square" rtlCol="0">
            <a:spAutoFit/>
          </a:bodyPr>
          <a:lstStyle/>
          <a:p>
            <a:r>
              <a:rPr lang="en-US" sz="3600" b="1" dirty="0"/>
              <a:t>Final Design (No ROW Phase): Environmental Process </a:t>
            </a:r>
          </a:p>
        </p:txBody>
      </p:sp>
      <p:sp>
        <p:nvSpPr>
          <p:cNvPr id="31" name="Arrow: Down 30">
            <a:extLst>
              <a:ext uri="{FF2B5EF4-FFF2-40B4-BE49-F238E27FC236}">
                <a16:creationId xmlns:a16="http://schemas.microsoft.com/office/drawing/2014/main" id="{F68F980F-C958-8ACD-1968-0FBEA5A40608}"/>
              </a:ext>
            </a:extLst>
          </p:cNvPr>
          <p:cNvSpPr/>
          <p:nvPr/>
        </p:nvSpPr>
        <p:spPr>
          <a:xfrm rot="10800000">
            <a:off x="7948113" y="2964344"/>
            <a:ext cx="441162" cy="523220"/>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800"/>
          </a:p>
        </p:txBody>
      </p:sp>
      <p:sp>
        <p:nvSpPr>
          <p:cNvPr id="2" name="TextBox 1">
            <a:extLst>
              <a:ext uri="{FF2B5EF4-FFF2-40B4-BE49-F238E27FC236}">
                <a16:creationId xmlns:a16="http://schemas.microsoft.com/office/drawing/2014/main" id="{38AABCCA-1F13-4D1D-4AF2-0008F072EEAA}"/>
              </a:ext>
            </a:extLst>
          </p:cNvPr>
          <p:cNvSpPr txBox="1"/>
          <p:nvPr/>
        </p:nvSpPr>
        <p:spPr>
          <a:xfrm>
            <a:off x="4534897" y="2458105"/>
            <a:ext cx="3043955" cy="523220"/>
          </a:xfrm>
          <a:prstGeom prst="rect">
            <a:avLst/>
          </a:prstGeom>
          <a:noFill/>
          <a:ln>
            <a:noFill/>
          </a:ln>
        </p:spPr>
        <p:txBody>
          <a:bodyPr wrap="square" rtlCol="0">
            <a:spAutoFit/>
          </a:bodyPr>
          <a:lstStyle/>
          <a:p>
            <a:r>
              <a:rPr lang="en-US" sz="2800" b="1" dirty="0">
                <a:solidFill>
                  <a:schemeClr val="bg1"/>
                </a:solidFill>
              </a:rPr>
              <a:t>Final Design</a:t>
            </a:r>
          </a:p>
        </p:txBody>
      </p:sp>
      <p:sp>
        <p:nvSpPr>
          <p:cNvPr id="23" name="Arrow: Right 22">
            <a:extLst>
              <a:ext uri="{FF2B5EF4-FFF2-40B4-BE49-F238E27FC236}">
                <a16:creationId xmlns:a16="http://schemas.microsoft.com/office/drawing/2014/main" id="{DA1FD992-41F3-1AFF-154B-A43261C7F0CE}"/>
              </a:ext>
            </a:extLst>
          </p:cNvPr>
          <p:cNvSpPr/>
          <p:nvPr/>
        </p:nvSpPr>
        <p:spPr>
          <a:xfrm>
            <a:off x="824837" y="2383584"/>
            <a:ext cx="1237900" cy="689215"/>
          </a:xfrm>
          <a:prstGeom prst="rightArrow">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800">
              <a:solidFill>
                <a:schemeClr val="tx1"/>
              </a:solidFill>
            </a:endParaRPr>
          </a:p>
        </p:txBody>
      </p:sp>
      <p:sp>
        <p:nvSpPr>
          <p:cNvPr id="28" name="TextBox 27">
            <a:extLst>
              <a:ext uri="{FF2B5EF4-FFF2-40B4-BE49-F238E27FC236}">
                <a16:creationId xmlns:a16="http://schemas.microsoft.com/office/drawing/2014/main" id="{4C41BEA0-F592-EEF1-8ECB-F2E6817937CE}"/>
              </a:ext>
            </a:extLst>
          </p:cNvPr>
          <p:cNvSpPr txBox="1"/>
          <p:nvPr/>
        </p:nvSpPr>
        <p:spPr>
          <a:xfrm>
            <a:off x="755342" y="2466581"/>
            <a:ext cx="1669446" cy="523220"/>
          </a:xfrm>
          <a:prstGeom prst="rect">
            <a:avLst/>
          </a:prstGeom>
          <a:noFill/>
          <a:ln>
            <a:noFill/>
          </a:ln>
        </p:spPr>
        <p:txBody>
          <a:bodyPr wrap="square" rtlCol="0">
            <a:spAutoFit/>
          </a:bodyPr>
          <a:lstStyle/>
          <a:p>
            <a:r>
              <a:rPr lang="en-US" sz="2800" b="1" dirty="0"/>
              <a:t>Prelim. </a:t>
            </a:r>
          </a:p>
        </p:txBody>
      </p:sp>
    </p:spTree>
    <p:extLst>
      <p:ext uri="{BB962C8B-B14F-4D97-AF65-F5344CB8AC3E}">
        <p14:creationId xmlns:p14="http://schemas.microsoft.com/office/powerpoint/2010/main" val="113047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25" grpId="0" animBg="1"/>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p3d>
            <a:bevelB w="82550"/>
          </a:sp3d>
        </p:spPr>
        <p:txBody>
          <a:bodyPr/>
          <a:lstStyle/>
          <a:p>
            <a:r>
              <a:rPr lang="en-US" dirty="0">
                <a:solidFill>
                  <a:srgbClr val="0070C0"/>
                </a:solidFill>
                <a:latin typeface="Abadi" panose="020B0604020104020204" pitchFamily="34" charset="0"/>
              </a:rPr>
              <a:t>Learning Objectives</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661648" y="2772085"/>
            <a:ext cx="9601196" cy="3923681"/>
          </a:xfrm>
        </p:spPr>
        <p:txBody>
          <a:bodyPr>
            <a:normAutofit/>
          </a:bodyPr>
          <a:lstStyle/>
          <a:p>
            <a:pPr marL="0" indent="0">
              <a:buNone/>
            </a:pPr>
            <a:endParaRPr lang="en-US" dirty="0"/>
          </a:p>
          <a:p>
            <a:pPr marL="457200" lvl="1" indent="0">
              <a:buNone/>
            </a:pPr>
            <a:endParaRPr lang="en-US" dirty="0"/>
          </a:p>
        </p:txBody>
      </p:sp>
      <p:grpSp>
        <p:nvGrpSpPr>
          <p:cNvPr id="4" name="Group 3">
            <a:extLst>
              <a:ext uri="{FF2B5EF4-FFF2-40B4-BE49-F238E27FC236}">
                <a16:creationId xmlns:a16="http://schemas.microsoft.com/office/drawing/2014/main" id="{DABA6829-8D9C-A3D1-C76C-389E9090B553}"/>
              </a:ext>
            </a:extLst>
          </p:cNvPr>
          <p:cNvGrpSpPr/>
          <p:nvPr/>
        </p:nvGrpSpPr>
        <p:grpSpPr>
          <a:xfrm>
            <a:off x="633974" y="2733186"/>
            <a:ext cx="2143125" cy="2779333"/>
            <a:chOff x="1814946" y="2777067"/>
            <a:chExt cx="2143125" cy="2779333"/>
          </a:xfrm>
        </p:grpSpPr>
        <p:sp>
          <p:nvSpPr>
            <p:cNvPr id="5" name="Rectangle: Rounded Corners 4">
              <a:extLst>
                <a:ext uri="{FF2B5EF4-FFF2-40B4-BE49-F238E27FC236}">
                  <a16:creationId xmlns:a16="http://schemas.microsoft.com/office/drawing/2014/main" id="{C24CEA6C-9D25-611F-0187-BF178E730085}"/>
                </a:ext>
              </a:extLst>
            </p:cNvPr>
            <p:cNvSpPr/>
            <p:nvPr/>
          </p:nvSpPr>
          <p:spPr>
            <a:xfrm>
              <a:off x="2228851" y="2777067"/>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First Quarter Moon with solid fill">
              <a:extLst>
                <a:ext uri="{FF2B5EF4-FFF2-40B4-BE49-F238E27FC236}">
                  <a16:creationId xmlns:a16="http://schemas.microsoft.com/office/drawing/2014/main" id="{D83DF49A-6234-7BDB-5353-F70E1FE5409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07444" y="2971794"/>
              <a:ext cx="914400" cy="914400"/>
            </a:xfrm>
            <a:prstGeom prst="rect">
              <a:avLst/>
            </a:prstGeom>
          </p:spPr>
        </p:pic>
        <p:sp>
          <p:nvSpPr>
            <p:cNvPr id="10" name="TextBox 9">
              <a:extLst>
                <a:ext uri="{FF2B5EF4-FFF2-40B4-BE49-F238E27FC236}">
                  <a16:creationId xmlns:a16="http://schemas.microsoft.com/office/drawing/2014/main" id="{48B079EE-FFC6-76FC-E743-57588EA2CA82}"/>
                </a:ext>
              </a:extLst>
            </p:cNvPr>
            <p:cNvSpPr txBox="1"/>
            <p:nvPr/>
          </p:nvSpPr>
          <p:spPr>
            <a:xfrm>
              <a:off x="1814946" y="4171405"/>
              <a:ext cx="2143125" cy="1384995"/>
            </a:xfrm>
            <a:prstGeom prst="rect">
              <a:avLst/>
            </a:prstGeom>
            <a:noFill/>
          </p:spPr>
          <p:txBody>
            <a:bodyPr wrap="square" rtlCol="0">
              <a:spAutoFit/>
            </a:bodyPr>
            <a:lstStyle/>
            <a:p>
              <a:pPr algn="ctr"/>
              <a:r>
                <a:rPr lang="en-US" sz="2800" dirty="0">
                  <a:latin typeface="Abadi" panose="020B0604020104020204" pitchFamily="34" charset="0"/>
                </a:rPr>
                <a:t>PFPR Report Approval Process</a:t>
              </a:r>
            </a:p>
          </p:txBody>
        </p:sp>
      </p:grpSp>
      <p:grpSp>
        <p:nvGrpSpPr>
          <p:cNvPr id="11" name="Group 10">
            <a:extLst>
              <a:ext uri="{FF2B5EF4-FFF2-40B4-BE49-F238E27FC236}">
                <a16:creationId xmlns:a16="http://schemas.microsoft.com/office/drawing/2014/main" id="{836E8003-81D1-1CB0-2E94-B61711ADD613}"/>
              </a:ext>
            </a:extLst>
          </p:cNvPr>
          <p:cNvGrpSpPr/>
          <p:nvPr/>
        </p:nvGrpSpPr>
        <p:grpSpPr>
          <a:xfrm>
            <a:off x="2712729" y="2755636"/>
            <a:ext cx="2326279" cy="2775023"/>
            <a:chOff x="1695844" y="2777067"/>
            <a:chExt cx="2326279" cy="2797534"/>
          </a:xfrm>
        </p:grpSpPr>
        <p:sp>
          <p:nvSpPr>
            <p:cNvPr id="12" name="Rectangle: Rounded Corners 11">
              <a:extLst>
                <a:ext uri="{FF2B5EF4-FFF2-40B4-BE49-F238E27FC236}">
                  <a16:creationId xmlns:a16="http://schemas.microsoft.com/office/drawing/2014/main" id="{1EC21808-53FC-11DD-E63C-F891FA139162}"/>
                </a:ext>
              </a:extLst>
            </p:cNvPr>
            <p:cNvSpPr/>
            <p:nvPr/>
          </p:nvSpPr>
          <p:spPr>
            <a:xfrm>
              <a:off x="2228851" y="2777067"/>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Tree With Roots with solid fill">
              <a:extLst>
                <a:ext uri="{FF2B5EF4-FFF2-40B4-BE49-F238E27FC236}">
                  <a16:creationId xmlns:a16="http://schemas.microsoft.com/office/drawing/2014/main" id="{BCA6AB52-6FE2-FB7C-6AB8-2E440124E77E}"/>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11123" y="2971794"/>
              <a:ext cx="907042" cy="914400"/>
            </a:xfrm>
            <a:prstGeom prst="rect">
              <a:avLst/>
            </a:prstGeom>
          </p:spPr>
        </p:pic>
        <p:sp>
          <p:nvSpPr>
            <p:cNvPr id="14" name="TextBox 13">
              <a:extLst>
                <a:ext uri="{FF2B5EF4-FFF2-40B4-BE49-F238E27FC236}">
                  <a16:creationId xmlns:a16="http://schemas.microsoft.com/office/drawing/2014/main" id="{8234608F-E033-3A8C-AB6D-0F873EE20931}"/>
                </a:ext>
              </a:extLst>
            </p:cNvPr>
            <p:cNvSpPr txBox="1"/>
            <p:nvPr/>
          </p:nvSpPr>
          <p:spPr>
            <a:xfrm>
              <a:off x="1695844" y="4189606"/>
              <a:ext cx="2326279" cy="1384995"/>
            </a:xfrm>
            <a:prstGeom prst="rect">
              <a:avLst/>
            </a:prstGeom>
            <a:noFill/>
          </p:spPr>
          <p:txBody>
            <a:bodyPr wrap="square" rtlCol="0">
              <a:spAutoFit/>
            </a:bodyPr>
            <a:lstStyle/>
            <a:p>
              <a:pPr algn="ctr"/>
              <a:r>
                <a:rPr lang="en-US" sz="2800" dirty="0">
                  <a:latin typeface="Abadi" panose="020B0604020104020204" pitchFamily="34" charset="0"/>
                </a:rPr>
                <a:t>ENV Process to ROW Authorization</a:t>
              </a:r>
            </a:p>
          </p:txBody>
        </p:sp>
      </p:grpSp>
      <p:grpSp>
        <p:nvGrpSpPr>
          <p:cNvPr id="15" name="Group 14">
            <a:extLst>
              <a:ext uri="{FF2B5EF4-FFF2-40B4-BE49-F238E27FC236}">
                <a16:creationId xmlns:a16="http://schemas.microsoft.com/office/drawing/2014/main" id="{748C2776-6B79-9E81-B8DE-F79388BD59F2}"/>
              </a:ext>
            </a:extLst>
          </p:cNvPr>
          <p:cNvGrpSpPr/>
          <p:nvPr/>
        </p:nvGrpSpPr>
        <p:grpSpPr>
          <a:xfrm>
            <a:off x="5089792" y="2772085"/>
            <a:ext cx="2326279" cy="2791584"/>
            <a:chOff x="1701504" y="2777067"/>
            <a:chExt cx="2326279" cy="2791584"/>
          </a:xfrm>
        </p:grpSpPr>
        <p:sp>
          <p:nvSpPr>
            <p:cNvPr id="16" name="Rectangle: Rounded Corners 15">
              <a:extLst>
                <a:ext uri="{FF2B5EF4-FFF2-40B4-BE49-F238E27FC236}">
                  <a16:creationId xmlns:a16="http://schemas.microsoft.com/office/drawing/2014/main" id="{E819CD45-0196-99CA-F920-992654F7761A}"/>
                </a:ext>
              </a:extLst>
            </p:cNvPr>
            <p:cNvSpPr/>
            <p:nvPr/>
          </p:nvSpPr>
          <p:spPr>
            <a:xfrm>
              <a:off x="2228851" y="2777067"/>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Architecture with solid fill">
              <a:extLst>
                <a:ext uri="{FF2B5EF4-FFF2-40B4-BE49-F238E27FC236}">
                  <a16:creationId xmlns:a16="http://schemas.microsoft.com/office/drawing/2014/main" id="{8E3A875E-4A44-7CA4-B6C7-6FFFD0DA5A90}"/>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407444" y="2971794"/>
              <a:ext cx="914400" cy="914400"/>
            </a:xfrm>
            <a:prstGeom prst="rect">
              <a:avLst/>
            </a:prstGeom>
          </p:spPr>
        </p:pic>
        <p:sp>
          <p:nvSpPr>
            <p:cNvPr id="18" name="TextBox 17">
              <a:extLst>
                <a:ext uri="{FF2B5EF4-FFF2-40B4-BE49-F238E27FC236}">
                  <a16:creationId xmlns:a16="http://schemas.microsoft.com/office/drawing/2014/main" id="{F9BBEB0D-CE7E-A967-E3B3-CD73863A7D25}"/>
                </a:ext>
              </a:extLst>
            </p:cNvPr>
            <p:cNvSpPr txBox="1"/>
            <p:nvPr/>
          </p:nvSpPr>
          <p:spPr>
            <a:xfrm>
              <a:off x="1701504" y="4183656"/>
              <a:ext cx="2326279" cy="1384995"/>
            </a:xfrm>
            <a:prstGeom prst="rect">
              <a:avLst/>
            </a:prstGeom>
            <a:noFill/>
          </p:spPr>
          <p:txBody>
            <a:bodyPr wrap="square" rtlCol="0">
              <a:spAutoFit/>
            </a:bodyPr>
            <a:lstStyle/>
            <a:p>
              <a:pPr algn="ctr"/>
              <a:r>
                <a:rPr lang="en-US" sz="2800" dirty="0">
                  <a:latin typeface="Abadi" panose="020B0604020104020204" pitchFamily="34" charset="0"/>
                </a:rPr>
                <a:t>ROW Plan Development Process</a:t>
              </a:r>
            </a:p>
          </p:txBody>
        </p:sp>
      </p:grpSp>
      <p:grpSp>
        <p:nvGrpSpPr>
          <p:cNvPr id="23" name="Group 22">
            <a:extLst>
              <a:ext uri="{FF2B5EF4-FFF2-40B4-BE49-F238E27FC236}">
                <a16:creationId xmlns:a16="http://schemas.microsoft.com/office/drawing/2014/main" id="{739503BE-9B5A-2F65-7773-A503985B9D05}"/>
              </a:ext>
            </a:extLst>
          </p:cNvPr>
          <p:cNvGrpSpPr/>
          <p:nvPr/>
        </p:nvGrpSpPr>
        <p:grpSpPr>
          <a:xfrm>
            <a:off x="7488478" y="2755636"/>
            <a:ext cx="2143125" cy="3238946"/>
            <a:chOff x="6298405" y="2777065"/>
            <a:chExt cx="2143125" cy="3238946"/>
          </a:xfrm>
        </p:grpSpPr>
        <p:sp>
          <p:nvSpPr>
            <p:cNvPr id="24" name="Rectangle: Rounded Corners 23">
              <a:extLst>
                <a:ext uri="{FF2B5EF4-FFF2-40B4-BE49-F238E27FC236}">
                  <a16:creationId xmlns:a16="http://schemas.microsoft.com/office/drawing/2014/main" id="{E581D6E0-58AD-582E-268B-078ECC43B01C}"/>
                </a:ext>
              </a:extLst>
            </p:cNvPr>
            <p:cNvSpPr/>
            <p:nvPr/>
          </p:nvSpPr>
          <p:spPr>
            <a:xfrm>
              <a:off x="6734175" y="2777065"/>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descr="Monthly calendar with solid fill">
              <a:extLst>
                <a:ext uri="{FF2B5EF4-FFF2-40B4-BE49-F238E27FC236}">
                  <a16:creationId xmlns:a16="http://schemas.microsoft.com/office/drawing/2014/main" id="{072C642B-D1D5-3D30-1249-6A5D415BBF1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12768" y="2971797"/>
              <a:ext cx="914400" cy="914400"/>
            </a:xfrm>
            <a:prstGeom prst="rect">
              <a:avLst/>
            </a:prstGeom>
          </p:spPr>
        </p:pic>
        <p:sp>
          <p:nvSpPr>
            <p:cNvPr id="26" name="TextBox 25">
              <a:extLst>
                <a:ext uri="{FF2B5EF4-FFF2-40B4-BE49-F238E27FC236}">
                  <a16:creationId xmlns:a16="http://schemas.microsoft.com/office/drawing/2014/main" id="{BF66CCA7-7C53-FA1C-DAFB-522AB84274E8}"/>
                </a:ext>
              </a:extLst>
            </p:cNvPr>
            <p:cNvSpPr txBox="1"/>
            <p:nvPr/>
          </p:nvSpPr>
          <p:spPr>
            <a:xfrm>
              <a:off x="6298405" y="4200129"/>
              <a:ext cx="2143125" cy="1815882"/>
            </a:xfrm>
            <a:prstGeom prst="rect">
              <a:avLst/>
            </a:prstGeom>
            <a:noFill/>
          </p:spPr>
          <p:txBody>
            <a:bodyPr wrap="square" rtlCol="0">
              <a:spAutoFit/>
            </a:bodyPr>
            <a:lstStyle/>
            <a:p>
              <a:pPr algn="ctr"/>
              <a:r>
                <a:rPr lang="en-US" sz="2800" dirty="0">
                  <a:latin typeface="Abadi" panose="020B0604020104020204" pitchFamily="34" charset="0"/>
                </a:rPr>
                <a:t>How to Reference a PSR and/or P6 Activities</a:t>
              </a:r>
            </a:p>
          </p:txBody>
        </p:sp>
      </p:grpSp>
      <p:grpSp>
        <p:nvGrpSpPr>
          <p:cNvPr id="27" name="Group 26">
            <a:extLst>
              <a:ext uri="{FF2B5EF4-FFF2-40B4-BE49-F238E27FC236}">
                <a16:creationId xmlns:a16="http://schemas.microsoft.com/office/drawing/2014/main" id="{4D1CF363-2CDB-9557-FB4B-C22D3C718E81}"/>
              </a:ext>
            </a:extLst>
          </p:cNvPr>
          <p:cNvGrpSpPr/>
          <p:nvPr/>
        </p:nvGrpSpPr>
        <p:grpSpPr>
          <a:xfrm>
            <a:off x="9653033" y="2772085"/>
            <a:ext cx="2143125" cy="2370782"/>
            <a:chOff x="8551067" y="2777064"/>
            <a:chExt cx="2143125" cy="2370782"/>
          </a:xfrm>
        </p:grpSpPr>
        <p:sp>
          <p:nvSpPr>
            <p:cNvPr id="28" name="Rectangle: Rounded Corners 27">
              <a:extLst>
                <a:ext uri="{FF2B5EF4-FFF2-40B4-BE49-F238E27FC236}">
                  <a16:creationId xmlns:a16="http://schemas.microsoft.com/office/drawing/2014/main" id="{E1D31218-FA57-F119-35E4-57FB256FD95E}"/>
                </a:ext>
              </a:extLst>
            </p:cNvPr>
            <p:cNvSpPr/>
            <p:nvPr/>
          </p:nvSpPr>
          <p:spPr>
            <a:xfrm>
              <a:off x="8986837" y="277706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Document with solid fill">
              <a:extLst>
                <a:ext uri="{FF2B5EF4-FFF2-40B4-BE49-F238E27FC236}">
                  <a16:creationId xmlns:a16="http://schemas.microsoft.com/office/drawing/2014/main" id="{D9B41519-3617-C013-5DA9-273DFA80DF1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165430" y="2971797"/>
              <a:ext cx="914400" cy="914400"/>
            </a:xfrm>
            <a:prstGeom prst="rect">
              <a:avLst/>
            </a:prstGeom>
          </p:spPr>
        </p:pic>
        <p:sp>
          <p:nvSpPr>
            <p:cNvPr id="30" name="TextBox 29">
              <a:extLst>
                <a:ext uri="{FF2B5EF4-FFF2-40B4-BE49-F238E27FC236}">
                  <a16:creationId xmlns:a16="http://schemas.microsoft.com/office/drawing/2014/main" id="{BFD898C2-4E8D-8190-4B81-E2530B810012}"/>
                </a:ext>
              </a:extLst>
            </p:cNvPr>
            <p:cNvSpPr txBox="1"/>
            <p:nvPr/>
          </p:nvSpPr>
          <p:spPr>
            <a:xfrm>
              <a:off x="8551067" y="4193739"/>
              <a:ext cx="2143125" cy="954107"/>
            </a:xfrm>
            <a:prstGeom prst="rect">
              <a:avLst/>
            </a:prstGeom>
            <a:noFill/>
          </p:spPr>
          <p:txBody>
            <a:bodyPr wrap="square" rtlCol="0">
              <a:spAutoFit/>
            </a:bodyPr>
            <a:lstStyle/>
            <a:p>
              <a:pPr algn="ctr"/>
              <a:r>
                <a:rPr lang="en-US" sz="2800" dirty="0">
                  <a:latin typeface="Abadi" panose="020B0604020104020204" pitchFamily="34" charset="0"/>
                </a:rPr>
                <a:t>Common Templates</a:t>
              </a:r>
            </a:p>
          </p:txBody>
        </p:sp>
      </p:grpSp>
    </p:spTree>
    <p:extLst>
      <p:ext uri="{BB962C8B-B14F-4D97-AF65-F5344CB8AC3E}">
        <p14:creationId xmlns:p14="http://schemas.microsoft.com/office/powerpoint/2010/main" val="346633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4" y="490817"/>
            <a:ext cx="11248463" cy="5889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60E7690-A6AE-4F96-A886-541AC2D70AB9}"/>
              </a:ext>
            </a:extLst>
          </p:cNvPr>
          <p:cNvSpPr/>
          <p:nvPr/>
        </p:nvSpPr>
        <p:spPr>
          <a:xfrm>
            <a:off x="1187204" y="1877233"/>
            <a:ext cx="2430355" cy="1846659"/>
          </a:xfrm>
          <a:prstGeom prst="rect">
            <a:avLst/>
          </a:prstGeom>
          <a:solidFill>
            <a:srgbClr val="00B05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b="1" dirty="0">
                <a:solidFill>
                  <a:schemeClr val="bg1"/>
                </a:solidFill>
              </a:rPr>
              <a:t>Prepare NEPA document*</a:t>
            </a:r>
          </a:p>
        </p:txBody>
      </p:sp>
      <p:sp>
        <p:nvSpPr>
          <p:cNvPr id="13" name="Rectangle 12">
            <a:extLst>
              <a:ext uri="{FF2B5EF4-FFF2-40B4-BE49-F238E27FC236}">
                <a16:creationId xmlns:a16="http://schemas.microsoft.com/office/drawing/2014/main" id="{1C56D3E5-48AA-47AA-A26C-07FEB00911A4}"/>
              </a:ext>
            </a:extLst>
          </p:cNvPr>
          <p:cNvSpPr/>
          <p:nvPr/>
        </p:nvSpPr>
        <p:spPr>
          <a:xfrm>
            <a:off x="5060211" y="2055882"/>
            <a:ext cx="1771663" cy="1618753"/>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NEPA document approval*</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flipH="1">
            <a:off x="3963699" y="2458392"/>
            <a:ext cx="611340" cy="913017"/>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045714" y="118677"/>
            <a:ext cx="11030174" cy="1754326"/>
          </a:xfrm>
          <a:prstGeom prst="rect">
            <a:avLst/>
          </a:prstGeom>
          <a:noFill/>
        </p:spPr>
        <p:txBody>
          <a:bodyPr wrap="square" rtlCol="0">
            <a:spAutoFit/>
          </a:bodyPr>
          <a:lstStyle/>
          <a:p>
            <a:endParaRPr lang="en-US" sz="3600" b="1" dirty="0"/>
          </a:p>
          <a:p>
            <a:r>
              <a:rPr lang="en-US" sz="3600" b="1" dirty="0"/>
              <a:t>Environmental Process (PFPR to ROW Auth): </a:t>
            </a:r>
          </a:p>
          <a:p>
            <a:pPr algn="ctr"/>
            <a:r>
              <a:rPr lang="en-US" sz="3600" b="1" dirty="0"/>
              <a:t>NEPA Document</a:t>
            </a:r>
          </a:p>
        </p:txBody>
      </p:sp>
      <p:sp>
        <p:nvSpPr>
          <p:cNvPr id="29" name="Rectangle 28">
            <a:extLst>
              <a:ext uri="{FF2B5EF4-FFF2-40B4-BE49-F238E27FC236}">
                <a16:creationId xmlns:a16="http://schemas.microsoft.com/office/drawing/2014/main" id="{2A149444-3F46-4AE2-90ED-48871D174C1E}"/>
              </a:ext>
            </a:extLst>
          </p:cNvPr>
          <p:cNvSpPr/>
          <p:nvPr/>
        </p:nvSpPr>
        <p:spPr>
          <a:xfrm>
            <a:off x="8135492" y="1991186"/>
            <a:ext cx="2734522" cy="1618753"/>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Environmental Certification for ROW Authorization</a:t>
            </a:r>
          </a:p>
        </p:txBody>
      </p:sp>
      <p:sp>
        <p:nvSpPr>
          <p:cNvPr id="28" name="Arrow: Down 27">
            <a:extLst>
              <a:ext uri="{FF2B5EF4-FFF2-40B4-BE49-F238E27FC236}">
                <a16:creationId xmlns:a16="http://schemas.microsoft.com/office/drawing/2014/main" id="{0A7D3EF4-CFD0-4B73-B2DA-79440C3D24B0}"/>
              </a:ext>
            </a:extLst>
          </p:cNvPr>
          <p:cNvSpPr/>
          <p:nvPr/>
        </p:nvSpPr>
        <p:spPr>
          <a:xfrm rot="16200000" flipH="1">
            <a:off x="7178645" y="2459024"/>
            <a:ext cx="610076" cy="913017"/>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9A4323F-3F56-0A76-D09A-FF4DC97E5D88}"/>
              </a:ext>
            </a:extLst>
          </p:cNvPr>
          <p:cNvSpPr txBox="1"/>
          <p:nvPr/>
        </p:nvSpPr>
        <p:spPr>
          <a:xfrm>
            <a:off x="1616900" y="3999651"/>
            <a:ext cx="9253114" cy="1846659"/>
          </a:xfrm>
          <a:prstGeom prst="rect">
            <a:avLst/>
          </a:prstGeom>
          <a:noFill/>
        </p:spPr>
        <p:txBody>
          <a:bodyPr wrap="square" rtlCol="0">
            <a:spAutoFit/>
          </a:bodyPr>
          <a:lstStyle/>
          <a:p>
            <a:pPr>
              <a:spcAft>
                <a:spcPts val="1800"/>
              </a:spcAft>
            </a:pPr>
            <a:r>
              <a:rPr lang="en-US" sz="2800" dirty="0">
                <a:latin typeface="Abadi" panose="020B0604020104020204" pitchFamily="34" charset="0"/>
              </a:rPr>
              <a:t>NEPA document prepared </a:t>
            </a:r>
            <a:r>
              <a:rPr lang="en-US" sz="2800" b="1" dirty="0">
                <a:solidFill>
                  <a:srgbClr val="FF0000"/>
                </a:solidFill>
                <a:latin typeface="Abadi" panose="020B0604020104020204" pitchFamily="34" charset="0"/>
              </a:rPr>
              <a:t>after</a:t>
            </a:r>
            <a:r>
              <a:rPr lang="en-US" sz="2800" dirty="0">
                <a:latin typeface="Abadi" panose="020B0604020104020204" pitchFamily="34" charset="0"/>
              </a:rPr>
              <a:t>:</a:t>
            </a:r>
          </a:p>
          <a:p>
            <a:pPr marL="457200" indent="-457200">
              <a:spcAft>
                <a:spcPts val="1800"/>
              </a:spcAft>
              <a:buFont typeface="Arial" panose="020B0604020202020204" pitchFamily="34" charset="0"/>
              <a:buChar char="•"/>
            </a:pPr>
            <a:r>
              <a:rPr lang="en-US" sz="2800" dirty="0">
                <a:latin typeface="Abadi" panose="020B0604020104020204" pitchFamily="34" charset="0"/>
              </a:rPr>
              <a:t>Technical studies are approved</a:t>
            </a:r>
          </a:p>
          <a:p>
            <a:pPr marL="457200" indent="-457200">
              <a:spcAft>
                <a:spcPts val="1800"/>
              </a:spcAft>
              <a:buFont typeface="Arial" panose="020B0604020202020204" pitchFamily="34" charset="0"/>
              <a:buChar char="•"/>
            </a:pPr>
            <a:r>
              <a:rPr lang="en-US" sz="2800" dirty="0">
                <a:latin typeface="Abadi" panose="020B0604020104020204" pitchFamily="34" charset="0"/>
              </a:rPr>
              <a:t>Plans are updated </a:t>
            </a:r>
          </a:p>
        </p:txBody>
      </p:sp>
    </p:spTree>
    <p:extLst>
      <p:ext uri="{BB962C8B-B14F-4D97-AF65-F5344CB8AC3E}">
        <p14:creationId xmlns:p14="http://schemas.microsoft.com/office/powerpoint/2010/main" val="390695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86755" y="470647"/>
            <a:ext cx="11218490" cy="592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675071" y="204742"/>
            <a:ext cx="11030174" cy="1754326"/>
          </a:xfrm>
          <a:prstGeom prst="rect">
            <a:avLst/>
          </a:prstGeom>
          <a:noFill/>
        </p:spPr>
        <p:txBody>
          <a:bodyPr wrap="square" rtlCol="0">
            <a:spAutoFit/>
          </a:bodyPr>
          <a:lstStyle/>
          <a:p>
            <a:endParaRPr lang="en-US" sz="3600" b="1" dirty="0"/>
          </a:p>
          <a:p>
            <a:pPr algn="ctr"/>
            <a:r>
              <a:rPr lang="en-US" sz="3600" b="1" dirty="0"/>
              <a:t>Environmental Process (PFPR to ROW Auth):           NEPA Document</a:t>
            </a:r>
          </a:p>
        </p:txBody>
      </p:sp>
      <p:sp>
        <p:nvSpPr>
          <p:cNvPr id="2" name="TextBox 1">
            <a:extLst>
              <a:ext uri="{FF2B5EF4-FFF2-40B4-BE49-F238E27FC236}">
                <a16:creationId xmlns:a16="http://schemas.microsoft.com/office/drawing/2014/main" id="{BC6317D9-C55B-4161-BEBC-E7E4F380DBD9}"/>
              </a:ext>
            </a:extLst>
          </p:cNvPr>
          <p:cNvSpPr txBox="1"/>
          <p:nvPr/>
        </p:nvSpPr>
        <p:spPr>
          <a:xfrm>
            <a:off x="1807514" y="4315175"/>
            <a:ext cx="9253114" cy="523220"/>
          </a:xfrm>
          <a:prstGeom prst="rect">
            <a:avLst/>
          </a:prstGeom>
          <a:noFill/>
        </p:spPr>
        <p:txBody>
          <a:bodyPr wrap="square" rtlCol="0">
            <a:spAutoFit/>
          </a:bodyPr>
          <a:lstStyle/>
          <a:p>
            <a:pPr marL="342900" indent="-342900">
              <a:buFont typeface="Arial" panose="020B0604020202020204" pitchFamily="34" charset="0"/>
              <a:buChar char="•"/>
            </a:pPr>
            <a:r>
              <a:rPr lang="en-US" sz="2800" dirty="0">
                <a:latin typeface="Abadi" panose="020B0604020104020204" pitchFamily="34" charset="0"/>
              </a:rPr>
              <a:t>NEPA document </a:t>
            </a:r>
            <a:r>
              <a:rPr lang="en-US" sz="2800" u="sng" dirty="0">
                <a:latin typeface="Abadi" panose="020B0604020104020204" pitchFamily="34" charset="0"/>
              </a:rPr>
              <a:t>requires</a:t>
            </a:r>
            <a:r>
              <a:rPr lang="en-US" sz="2800" dirty="0">
                <a:latin typeface="Abadi" panose="020B0604020104020204" pitchFamily="34" charset="0"/>
              </a:rPr>
              <a:t> </a:t>
            </a:r>
            <a:r>
              <a:rPr lang="en-US" sz="2800" b="1" dirty="0">
                <a:solidFill>
                  <a:srgbClr val="0070C0"/>
                </a:solidFill>
                <a:latin typeface="Abadi" panose="020B0604020104020204" pitchFamily="34" charset="0"/>
              </a:rPr>
              <a:t>FHWA approval</a:t>
            </a:r>
            <a:r>
              <a:rPr lang="en-US" sz="2800" dirty="0">
                <a:latin typeface="Abadi" panose="020B0604020104020204" pitchFamily="34" charset="0"/>
              </a:rPr>
              <a:t>.</a:t>
            </a:r>
          </a:p>
        </p:txBody>
      </p:sp>
      <p:sp>
        <p:nvSpPr>
          <p:cNvPr id="7" name="Rectangle 6">
            <a:extLst>
              <a:ext uri="{FF2B5EF4-FFF2-40B4-BE49-F238E27FC236}">
                <a16:creationId xmlns:a16="http://schemas.microsoft.com/office/drawing/2014/main" id="{023B98A6-5EFC-1C02-F911-7640EEA03DC8}"/>
              </a:ext>
            </a:extLst>
          </p:cNvPr>
          <p:cNvSpPr/>
          <p:nvPr/>
        </p:nvSpPr>
        <p:spPr>
          <a:xfrm>
            <a:off x="1375286" y="2137717"/>
            <a:ext cx="1929618" cy="1554057"/>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Prepare NEPA document*</a:t>
            </a:r>
          </a:p>
        </p:txBody>
      </p:sp>
      <p:sp>
        <p:nvSpPr>
          <p:cNvPr id="9" name="Rectangle 8">
            <a:extLst>
              <a:ext uri="{FF2B5EF4-FFF2-40B4-BE49-F238E27FC236}">
                <a16:creationId xmlns:a16="http://schemas.microsoft.com/office/drawing/2014/main" id="{2203512E-0AA8-987A-C128-D284B92AF982}"/>
              </a:ext>
            </a:extLst>
          </p:cNvPr>
          <p:cNvSpPr/>
          <p:nvPr/>
        </p:nvSpPr>
        <p:spPr>
          <a:xfrm>
            <a:off x="4631036" y="1959069"/>
            <a:ext cx="2411330" cy="1958294"/>
          </a:xfrm>
          <a:prstGeom prst="rect">
            <a:avLst/>
          </a:prstGeom>
          <a:solidFill>
            <a:srgbClr val="00B05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b="1" dirty="0">
                <a:solidFill>
                  <a:schemeClr val="bg1"/>
                </a:solidFill>
              </a:rPr>
              <a:t>NEPA document approval*</a:t>
            </a:r>
          </a:p>
        </p:txBody>
      </p:sp>
      <p:sp>
        <p:nvSpPr>
          <p:cNvPr id="10" name="Arrow: Down 9">
            <a:extLst>
              <a:ext uri="{FF2B5EF4-FFF2-40B4-BE49-F238E27FC236}">
                <a16:creationId xmlns:a16="http://schemas.microsoft.com/office/drawing/2014/main" id="{F70E8CBD-CB27-41AE-BCE5-5CE48842CADE}"/>
              </a:ext>
            </a:extLst>
          </p:cNvPr>
          <p:cNvSpPr/>
          <p:nvPr/>
        </p:nvSpPr>
        <p:spPr>
          <a:xfrm rot="16200000" flipH="1">
            <a:off x="3717617" y="2496168"/>
            <a:ext cx="523221" cy="913017"/>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221407C-94C5-3EC4-9446-B638D6A4C4AC}"/>
              </a:ext>
            </a:extLst>
          </p:cNvPr>
          <p:cNvSpPr/>
          <p:nvPr/>
        </p:nvSpPr>
        <p:spPr>
          <a:xfrm>
            <a:off x="8323573" y="2073021"/>
            <a:ext cx="2734522" cy="1618753"/>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Environmental Certification for ROW Authorization</a:t>
            </a:r>
          </a:p>
        </p:txBody>
      </p:sp>
      <p:sp>
        <p:nvSpPr>
          <p:cNvPr id="12" name="Arrow: Down 11">
            <a:extLst>
              <a:ext uri="{FF2B5EF4-FFF2-40B4-BE49-F238E27FC236}">
                <a16:creationId xmlns:a16="http://schemas.microsoft.com/office/drawing/2014/main" id="{350EFC08-2250-2BB3-C370-59F95E12667E}"/>
              </a:ext>
            </a:extLst>
          </p:cNvPr>
          <p:cNvSpPr/>
          <p:nvPr/>
        </p:nvSpPr>
        <p:spPr>
          <a:xfrm rot="16200000" flipH="1">
            <a:off x="7410785" y="2496800"/>
            <a:ext cx="521957" cy="913017"/>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7545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4" y="430306"/>
            <a:ext cx="11255187" cy="5973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576430" y="163212"/>
            <a:ext cx="11030174" cy="1754326"/>
          </a:xfrm>
          <a:prstGeom prst="rect">
            <a:avLst/>
          </a:prstGeom>
          <a:noFill/>
        </p:spPr>
        <p:txBody>
          <a:bodyPr wrap="square" rtlCol="0">
            <a:spAutoFit/>
          </a:bodyPr>
          <a:lstStyle/>
          <a:p>
            <a:endParaRPr lang="en-US" sz="3600" b="1" dirty="0"/>
          </a:p>
          <a:p>
            <a:pPr algn="ctr"/>
            <a:r>
              <a:rPr lang="en-US" sz="3600" b="1" dirty="0"/>
              <a:t>Environmental Process (PFPR to ROW Auth): Environmental Certification</a:t>
            </a:r>
          </a:p>
        </p:txBody>
      </p:sp>
      <p:sp>
        <p:nvSpPr>
          <p:cNvPr id="2" name="TextBox 1">
            <a:extLst>
              <a:ext uri="{FF2B5EF4-FFF2-40B4-BE49-F238E27FC236}">
                <a16:creationId xmlns:a16="http://schemas.microsoft.com/office/drawing/2014/main" id="{BC6317D9-C55B-4161-BEBC-E7E4F380DBD9}"/>
              </a:ext>
            </a:extLst>
          </p:cNvPr>
          <p:cNvSpPr txBox="1"/>
          <p:nvPr/>
        </p:nvSpPr>
        <p:spPr>
          <a:xfrm>
            <a:off x="1230560" y="4243760"/>
            <a:ext cx="10000424" cy="1846659"/>
          </a:xfrm>
          <a:prstGeom prst="rect">
            <a:avLst/>
          </a:prstGeom>
          <a:noFill/>
        </p:spPr>
        <p:txBody>
          <a:bodyPr wrap="square" rtlCol="0">
            <a:spAutoFit/>
          </a:bodyPr>
          <a:lstStyle/>
          <a:p>
            <a:pPr marL="342900" indent="-342900">
              <a:spcAft>
                <a:spcPts val="2400"/>
              </a:spcAft>
              <a:buFont typeface="Arial" panose="020B0604020202020204" pitchFamily="34" charset="0"/>
              <a:buChar char="•"/>
            </a:pPr>
            <a:r>
              <a:rPr lang="en-US" sz="2800" dirty="0">
                <a:latin typeface="Abadi" panose="020B0604020104020204" pitchFamily="34" charset="0"/>
              </a:rPr>
              <a:t>Certification is issued after the NEPA document is approved.</a:t>
            </a:r>
          </a:p>
          <a:p>
            <a:pPr marL="342900" indent="-342900">
              <a:spcAft>
                <a:spcPts val="1200"/>
              </a:spcAft>
              <a:buFont typeface="Arial" panose="020B0604020202020204" pitchFamily="34" charset="0"/>
              <a:buChar char="•"/>
            </a:pPr>
            <a:r>
              <a:rPr lang="en-US" sz="2800" dirty="0">
                <a:latin typeface="Abadi" panose="020B0604020104020204" pitchFamily="34" charset="0"/>
              </a:rPr>
              <a:t>Required for ROW Authorization.</a:t>
            </a:r>
          </a:p>
          <a:p>
            <a:pPr marL="800100" lvl="1" indent="-342900">
              <a:spcAft>
                <a:spcPts val="2400"/>
              </a:spcAft>
              <a:buFont typeface="Arial" panose="020B0604020202020204" pitchFamily="34" charset="0"/>
              <a:buChar char="•"/>
            </a:pPr>
            <a:r>
              <a:rPr lang="en-US" sz="2800" b="1" dirty="0">
                <a:solidFill>
                  <a:srgbClr val="0070C0"/>
                </a:solidFill>
                <a:latin typeface="Abadi" panose="020B0604020104020204" pitchFamily="34" charset="0"/>
              </a:rPr>
              <a:t>Only certification required </a:t>
            </a:r>
            <a:r>
              <a:rPr lang="en-US" sz="2800" dirty="0">
                <a:latin typeface="Abadi" panose="020B0604020104020204" pitchFamily="34" charset="0"/>
              </a:rPr>
              <a:t>to authorize the funds.</a:t>
            </a:r>
          </a:p>
        </p:txBody>
      </p:sp>
      <p:sp>
        <p:nvSpPr>
          <p:cNvPr id="7" name="Rectangle 6">
            <a:extLst>
              <a:ext uri="{FF2B5EF4-FFF2-40B4-BE49-F238E27FC236}">
                <a16:creationId xmlns:a16="http://schemas.microsoft.com/office/drawing/2014/main" id="{B70DAE71-241F-8434-7495-29DE04B6221C}"/>
              </a:ext>
            </a:extLst>
          </p:cNvPr>
          <p:cNvSpPr/>
          <p:nvPr/>
        </p:nvSpPr>
        <p:spPr>
          <a:xfrm>
            <a:off x="1309971" y="2398229"/>
            <a:ext cx="1929618" cy="1554057"/>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Prepare NEPA document*</a:t>
            </a:r>
          </a:p>
        </p:txBody>
      </p:sp>
      <p:sp>
        <p:nvSpPr>
          <p:cNvPr id="10" name="Arrow: Down 9">
            <a:extLst>
              <a:ext uri="{FF2B5EF4-FFF2-40B4-BE49-F238E27FC236}">
                <a16:creationId xmlns:a16="http://schemas.microsoft.com/office/drawing/2014/main" id="{2ADC4C0B-F352-85DA-2095-61B5B2A13527}"/>
              </a:ext>
            </a:extLst>
          </p:cNvPr>
          <p:cNvSpPr/>
          <p:nvPr/>
        </p:nvSpPr>
        <p:spPr>
          <a:xfrm rot="16200000" flipH="1">
            <a:off x="3648307" y="2760674"/>
            <a:ext cx="531210" cy="913017"/>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45CCBF7-BE06-1863-A454-15E3C084EEF1}"/>
              </a:ext>
            </a:extLst>
          </p:cNvPr>
          <p:cNvSpPr/>
          <p:nvPr/>
        </p:nvSpPr>
        <p:spPr>
          <a:xfrm>
            <a:off x="7997966" y="2155534"/>
            <a:ext cx="3070440" cy="1974749"/>
          </a:xfrm>
          <a:prstGeom prst="rect">
            <a:avLst/>
          </a:prstGeom>
          <a:solidFill>
            <a:srgbClr val="00B05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200" b="1" dirty="0">
                <a:solidFill>
                  <a:schemeClr val="bg1"/>
                </a:solidFill>
              </a:rPr>
              <a:t>Environmental Certification for ROW Authorization</a:t>
            </a:r>
          </a:p>
        </p:txBody>
      </p:sp>
      <p:sp>
        <p:nvSpPr>
          <p:cNvPr id="12" name="Arrow: Down 11">
            <a:extLst>
              <a:ext uri="{FF2B5EF4-FFF2-40B4-BE49-F238E27FC236}">
                <a16:creationId xmlns:a16="http://schemas.microsoft.com/office/drawing/2014/main" id="{8F12D536-CB28-3A4B-F4AA-E31EDCAA9300}"/>
              </a:ext>
            </a:extLst>
          </p:cNvPr>
          <p:cNvSpPr/>
          <p:nvPr/>
        </p:nvSpPr>
        <p:spPr>
          <a:xfrm rot="16200000" flipH="1">
            <a:off x="7102556" y="2803742"/>
            <a:ext cx="552650" cy="913017"/>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53EECD-6A34-F7DB-0A07-9EE11C2C2F80}"/>
              </a:ext>
            </a:extLst>
          </p:cNvPr>
          <p:cNvSpPr/>
          <p:nvPr/>
        </p:nvSpPr>
        <p:spPr>
          <a:xfrm>
            <a:off x="4729332" y="2398229"/>
            <a:ext cx="1771663" cy="1618753"/>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NEPA document approval*</a:t>
            </a:r>
          </a:p>
        </p:txBody>
      </p:sp>
      <p:sp>
        <p:nvSpPr>
          <p:cNvPr id="15" name="TextBox 14">
            <a:extLst>
              <a:ext uri="{FF2B5EF4-FFF2-40B4-BE49-F238E27FC236}">
                <a16:creationId xmlns:a16="http://schemas.microsoft.com/office/drawing/2014/main" id="{A7A998CB-7AC7-D473-A6C0-E786A234AB97}"/>
              </a:ext>
            </a:extLst>
          </p:cNvPr>
          <p:cNvSpPr txBox="1"/>
          <p:nvPr/>
        </p:nvSpPr>
        <p:spPr>
          <a:xfrm>
            <a:off x="879802" y="6404172"/>
            <a:ext cx="11730446" cy="461665"/>
          </a:xfrm>
          <a:prstGeom prst="rect">
            <a:avLst/>
          </a:prstGeom>
          <a:noFill/>
        </p:spPr>
        <p:txBody>
          <a:bodyPr wrap="square" rtlCol="0">
            <a:spAutoFit/>
          </a:bodyPr>
          <a:lstStyle/>
          <a:p>
            <a:r>
              <a:rPr lang="en-US" sz="2400" i="1" dirty="0">
                <a:latin typeface="Abadi" panose="020B0604020104020204" pitchFamily="34" charset="0"/>
              </a:rPr>
              <a:t>Note: GEPA projects can certify after technical studies are approved.</a:t>
            </a:r>
          </a:p>
        </p:txBody>
      </p:sp>
      <p:sp>
        <p:nvSpPr>
          <p:cNvPr id="17" name="Arrow: Down 16">
            <a:extLst>
              <a:ext uri="{FF2B5EF4-FFF2-40B4-BE49-F238E27FC236}">
                <a16:creationId xmlns:a16="http://schemas.microsoft.com/office/drawing/2014/main" id="{366D17EE-0ED6-C59A-1480-381B55026854}"/>
              </a:ext>
            </a:extLst>
          </p:cNvPr>
          <p:cNvSpPr/>
          <p:nvPr/>
        </p:nvSpPr>
        <p:spPr>
          <a:xfrm rot="2933610">
            <a:off x="9887434" y="6088839"/>
            <a:ext cx="263082" cy="499380"/>
          </a:xfrm>
          <a:prstGeom prst="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3C93187-162E-38C8-D6B4-663C2913A660}"/>
              </a:ext>
            </a:extLst>
          </p:cNvPr>
          <p:cNvSpPr txBox="1"/>
          <p:nvPr/>
        </p:nvSpPr>
        <p:spPr>
          <a:xfrm>
            <a:off x="10091114" y="5486200"/>
            <a:ext cx="1740652" cy="830997"/>
          </a:xfrm>
          <a:prstGeom prst="rect">
            <a:avLst/>
          </a:prstGeom>
          <a:solidFill>
            <a:srgbClr val="FFFF00"/>
          </a:solidFill>
          <a:ln>
            <a:noFill/>
          </a:ln>
        </p:spPr>
        <p:txBody>
          <a:bodyPr wrap="square" rtlCol="0">
            <a:spAutoFit/>
          </a:bodyPr>
          <a:lstStyle/>
          <a:p>
            <a:r>
              <a:rPr lang="en-US" sz="2400" dirty="0"/>
              <a:t>If under $100 million</a:t>
            </a:r>
          </a:p>
        </p:txBody>
      </p:sp>
    </p:spTree>
    <p:extLst>
      <p:ext uri="{BB962C8B-B14F-4D97-AF65-F5344CB8AC3E}">
        <p14:creationId xmlns:p14="http://schemas.microsoft.com/office/powerpoint/2010/main" val="22377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75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100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100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Environmental Studies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4572002"/>
            <a:ext cx="9601196" cy="3923681"/>
          </a:xfrm>
        </p:spPr>
        <p:txBody>
          <a:bodyPr>
            <a:normAutofit/>
          </a:bodyPr>
          <a:lstStyle/>
          <a:p>
            <a:r>
              <a:rPr lang="en-US" sz="2800" dirty="0">
                <a:latin typeface="Abadi" panose="020B0604020104020204" pitchFamily="34" charset="0"/>
              </a:rPr>
              <a:t>The NEPA document should be submitted from the consultant to the OES reviewer directly. </a:t>
            </a:r>
          </a:p>
          <a:p>
            <a:pPr lvl="1"/>
            <a:r>
              <a:rPr lang="en-US" sz="2800" b="1" dirty="0">
                <a:solidFill>
                  <a:srgbClr val="00B0F0"/>
                </a:solidFill>
                <a:latin typeface="Abadi" panose="020B0604020104020204" pitchFamily="34" charset="0"/>
              </a:rPr>
              <a:t>No letters or emails </a:t>
            </a:r>
            <a:r>
              <a:rPr lang="en-US" sz="2800" dirty="0">
                <a:latin typeface="Abadi" panose="020B0604020104020204" pitchFamily="34" charset="0"/>
              </a:rPr>
              <a:t>are needed from the PM.</a:t>
            </a: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pPr marL="457200" lvl="1" indent="0">
              <a:buNone/>
            </a:pPr>
            <a:endParaRPr lang="en-US" dirty="0">
              <a:highlight>
                <a:srgbClr val="FFFF00"/>
              </a:highlight>
              <a:latin typeface="Abadi" panose="020B0604020104020204" pitchFamily="34" charset="0"/>
            </a:endParaRP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pic>
        <p:nvPicPr>
          <p:cNvPr id="5" name="Picture 4" descr="Diagram&#10;&#10;Description automatically generated">
            <a:extLst>
              <a:ext uri="{FF2B5EF4-FFF2-40B4-BE49-F238E27FC236}">
                <a16:creationId xmlns:a16="http://schemas.microsoft.com/office/drawing/2014/main" id="{C2130CDB-1D89-443F-8BB1-0953E2FC5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062" y="525990"/>
            <a:ext cx="2409825" cy="1895475"/>
          </a:xfrm>
          <a:prstGeom prst="rect">
            <a:avLst/>
          </a:prstGeom>
        </p:spPr>
      </p:pic>
      <p:pic>
        <p:nvPicPr>
          <p:cNvPr id="11" name="Graphic 10" descr="Woman with solid fill">
            <a:extLst>
              <a:ext uri="{FF2B5EF4-FFF2-40B4-BE49-F238E27FC236}">
                <a16:creationId xmlns:a16="http://schemas.microsoft.com/office/drawing/2014/main" id="{5B623F39-C7A8-51B8-0760-716565E64AA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45324" y="2693558"/>
            <a:ext cx="914400" cy="914400"/>
          </a:xfrm>
          <a:prstGeom prst="rect">
            <a:avLst/>
          </a:prstGeom>
        </p:spPr>
      </p:pic>
      <p:sp>
        <p:nvSpPr>
          <p:cNvPr id="14" name="TextBox 13">
            <a:extLst>
              <a:ext uri="{FF2B5EF4-FFF2-40B4-BE49-F238E27FC236}">
                <a16:creationId xmlns:a16="http://schemas.microsoft.com/office/drawing/2014/main" id="{295029E4-4EAC-EC9C-53C7-9DECD17063E9}"/>
              </a:ext>
            </a:extLst>
          </p:cNvPr>
          <p:cNvSpPr txBox="1"/>
          <p:nvPr/>
        </p:nvSpPr>
        <p:spPr>
          <a:xfrm>
            <a:off x="8615142" y="3651445"/>
            <a:ext cx="1163361" cy="461665"/>
          </a:xfrm>
          <a:prstGeom prst="rect">
            <a:avLst/>
          </a:prstGeom>
          <a:noFill/>
        </p:spPr>
        <p:txBody>
          <a:bodyPr wrap="square" rtlCol="0">
            <a:spAutoFit/>
          </a:bodyPr>
          <a:lstStyle/>
          <a:p>
            <a:r>
              <a:rPr lang="en-US" sz="2400" b="1" dirty="0">
                <a:latin typeface="Abadi" panose="020B0604020104020204" pitchFamily="34" charset="0"/>
              </a:rPr>
              <a:t>OES</a:t>
            </a:r>
          </a:p>
        </p:txBody>
      </p:sp>
      <p:sp>
        <p:nvSpPr>
          <p:cNvPr id="16" name="Arrow: Right 15">
            <a:extLst>
              <a:ext uri="{FF2B5EF4-FFF2-40B4-BE49-F238E27FC236}">
                <a16:creationId xmlns:a16="http://schemas.microsoft.com/office/drawing/2014/main" id="{CB6E4501-1146-BC99-EB70-D850C3951438}"/>
              </a:ext>
            </a:extLst>
          </p:cNvPr>
          <p:cNvSpPr/>
          <p:nvPr/>
        </p:nvSpPr>
        <p:spPr>
          <a:xfrm>
            <a:off x="3395887" y="2758873"/>
            <a:ext cx="5049437" cy="692330"/>
          </a:xfrm>
          <a:prstGeom prst="rightArrow">
            <a:avLst/>
          </a:prstGeom>
          <a:solidFill>
            <a:srgbClr val="86EC6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badi" panose="020B0604020104020204" pitchFamily="34" charset="0"/>
              </a:rPr>
              <a:t>Submission</a:t>
            </a:r>
          </a:p>
        </p:txBody>
      </p:sp>
      <p:pic>
        <p:nvPicPr>
          <p:cNvPr id="9" name="Graphic 8" descr="Walk with solid fill">
            <a:extLst>
              <a:ext uri="{FF2B5EF4-FFF2-40B4-BE49-F238E27FC236}">
                <a16:creationId xmlns:a16="http://schemas.microsoft.com/office/drawing/2014/main" id="{B03FBF26-9A86-CA8F-AAE2-17863DCD487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17876" y="2675469"/>
            <a:ext cx="914400" cy="914400"/>
          </a:xfrm>
          <a:prstGeom prst="rect">
            <a:avLst/>
          </a:prstGeom>
        </p:spPr>
      </p:pic>
      <p:pic>
        <p:nvPicPr>
          <p:cNvPr id="13" name="Graphic 12" descr="Closed book with solid fill">
            <a:extLst>
              <a:ext uri="{FF2B5EF4-FFF2-40B4-BE49-F238E27FC236}">
                <a16:creationId xmlns:a16="http://schemas.microsoft.com/office/drawing/2014/main" id="{65A4DB31-E947-BAFA-D4D4-FBA34AA67C5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35096" y="2651762"/>
            <a:ext cx="594360" cy="594360"/>
          </a:xfrm>
          <a:prstGeom prst="rect">
            <a:avLst/>
          </a:prstGeom>
        </p:spPr>
      </p:pic>
      <p:sp>
        <p:nvSpPr>
          <p:cNvPr id="15" name="TextBox 14">
            <a:extLst>
              <a:ext uri="{FF2B5EF4-FFF2-40B4-BE49-F238E27FC236}">
                <a16:creationId xmlns:a16="http://schemas.microsoft.com/office/drawing/2014/main" id="{4C4244EE-3DDD-CEC7-C700-DA18CEED3D15}"/>
              </a:ext>
            </a:extLst>
          </p:cNvPr>
          <p:cNvSpPr txBox="1"/>
          <p:nvPr/>
        </p:nvSpPr>
        <p:spPr>
          <a:xfrm>
            <a:off x="1966096" y="3613576"/>
            <a:ext cx="1945274" cy="830997"/>
          </a:xfrm>
          <a:prstGeom prst="rect">
            <a:avLst/>
          </a:prstGeom>
          <a:noFill/>
        </p:spPr>
        <p:txBody>
          <a:bodyPr wrap="square" rtlCol="0">
            <a:spAutoFit/>
          </a:bodyPr>
          <a:lstStyle/>
          <a:p>
            <a:r>
              <a:rPr lang="en-US" sz="2400" b="1" dirty="0">
                <a:latin typeface="Abadi" panose="020B0604020104020204" pitchFamily="34" charset="0"/>
              </a:rPr>
              <a:t>ENV Consultant</a:t>
            </a:r>
          </a:p>
        </p:txBody>
      </p:sp>
    </p:spTree>
    <p:extLst>
      <p:ext uri="{BB962C8B-B14F-4D97-AF65-F5344CB8AC3E}">
        <p14:creationId xmlns:p14="http://schemas.microsoft.com/office/powerpoint/2010/main" val="445188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66667E-6 -2.96296E-6 L 0.46823 -0.00208 " pathEditMode="relative" rAng="0" ptsTypes="AA">
                                      <p:cBhvr>
                                        <p:cTn id="6" dur="2000" fill="hold"/>
                                        <p:tgtEl>
                                          <p:spTgt spid="9"/>
                                        </p:tgtEl>
                                        <p:attrNameLst>
                                          <p:attrName>ppt_x</p:attrName>
                                          <p:attrName>ppt_y</p:attrName>
                                        </p:attrNameLst>
                                      </p:cBhvr>
                                      <p:rCtr x="23411" y="-116"/>
                                    </p:animMotion>
                                  </p:childTnLst>
                                </p:cTn>
                              </p:par>
                              <p:par>
                                <p:cTn id="7" presetID="42" presetClass="path" presetSubtype="0" accel="50000" decel="50000" fill="hold" nodeType="withEffect">
                                  <p:stCondLst>
                                    <p:cond delay="0"/>
                                  </p:stCondLst>
                                  <p:childTnLst>
                                    <p:animMotion origin="layout" path="M 0.0181 0.00394 L 0.46979 0.00486 " pathEditMode="relative" rAng="0" ptsTypes="AA">
                                      <p:cBhvr>
                                        <p:cTn id="8" dur="2000" fill="hold"/>
                                        <p:tgtEl>
                                          <p:spTgt spid="13"/>
                                        </p:tgtEl>
                                        <p:attrNameLst>
                                          <p:attrName>ppt_x</p:attrName>
                                          <p:attrName>ppt_y</p:attrName>
                                        </p:attrNameLst>
                                      </p:cBhvr>
                                      <p:rCtr x="22578" y="46"/>
                                    </p:animMotion>
                                  </p:childTnLst>
                                </p:cTn>
                              </p:par>
                              <p:par>
                                <p:cTn id="9" presetID="1" presetClass="entr" presetSubtype="0" fill="hold" nodeType="withEffect">
                                  <p:stCondLst>
                                    <p:cond delay="100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nodeType="afterEffect">
                                  <p:stCondLst>
                                    <p:cond delay="150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Environmental Studies</a:t>
            </a:r>
          </a:p>
        </p:txBody>
      </p:sp>
      <p:pic>
        <p:nvPicPr>
          <p:cNvPr id="5" name="Picture 4" descr="Diagram&#10;&#10;Description automatically generated">
            <a:extLst>
              <a:ext uri="{FF2B5EF4-FFF2-40B4-BE49-F238E27FC236}">
                <a16:creationId xmlns:a16="http://schemas.microsoft.com/office/drawing/2014/main" id="{C2130CDB-1D89-443F-8BB1-0953E2FC5B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062" y="525990"/>
            <a:ext cx="2409825" cy="1895475"/>
          </a:xfrm>
          <a:prstGeom prst="rect">
            <a:avLst/>
          </a:prstGeom>
        </p:spPr>
      </p:pic>
      <p:grpSp>
        <p:nvGrpSpPr>
          <p:cNvPr id="19" name="Group 18">
            <a:extLst>
              <a:ext uri="{FF2B5EF4-FFF2-40B4-BE49-F238E27FC236}">
                <a16:creationId xmlns:a16="http://schemas.microsoft.com/office/drawing/2014/main" id="{FE9A2BEB-4A8A-DE6B-B43F-82CE5EE72ED6}"/>
              </a:ext>
            </a:extLst>
          </p:cNvPr>
          <p:cNvGrpSpPr/>
          <p:nvPr/>
        </p:nvGrpSpPr>
        <p:grpSpPr>
          <a:xfrm>
            <a:off x="3963692" y="2676430"/>
            <a:ext cx="2409826" cy="2979664"/>
            <a:chOff x="1129052" y="2646951"/>
            <a:chExt cx="2409826" cy="2979664"/>
          </a:xfrm>
        </p:grpSpPr>
        <p:grpSp>
          <p:nvGrpSpPr>
            <p:cNvPr id="8" name="Group 7">
              <a:extLst>
                <a:ext uri="{FF2B5EF4-FFF2-40B4-BE49-F238E27FC236}">
                  <a16:creationId xmlns:a16="http://schemas.microsoft.com/office/drawing/2014/main" id="{A07D3FFA-BB46-4417-5F53-8A7B98891513}"/>
                </a:ext>
              </a:extLst>
            </p:cNvPr>
            <p:cNvGrpSpPr/>
            <p:nvPr/>
          </p:nvGrpSpPr>
          <p:grpSpPr>
            <a:xfrm>
              <a:off x="1129052" y="2646951"/>
              <a:ext cx="2409826" cy="2979664"/>
              <a:chOff x="8436148" y="2743912"/>
              <a:chExt cx="2409826" cy="2979664"/>
            </a:xfrm>
          </p:grpSpPr>
          <p:sp>
            <p:nvSpPr>
              <p:cNvPr id="9" name="Rectangle: Rounded Corners 8">
                <a:extLst>
                  <a:ext uri="{FF2B5EF4-FFF2-40B4-BE49-F238E27FC236}">
                    <a16:creationId xmlns:a16="http://schemas.microsoft.com/office/drawing/2014/main" id="{6FD6BAD9-616E-9407-E1A5-B4DDA3560AB4}"/>
                  </a:ext>
                </a:extLst>
              </p:cNvPr>
              <p:cNvSpPr/>
              <p:nvPr/>
            </p:nvSpPr>
            <p:spPr>
              <a:xfrm>
                <a:off x="8851088" y="2743912"/>
                <a:ext cx="1271587" cy="1303867"/>
              </a:xfrm>
              <a:prstGeom prst="roundRect">
                <a:avLst/>
              </a:prstGeom>
              <a:solidFill>
                <a:srgbClr val="00B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0" name="TextBox 9">
                <a:extLst>
                  <a:ext uri="{FF2B5EF4-FFF2-40B4-BE49-F238E27FC236}">
                    <a16:creationId xmlns:a16="http://schemas.microsoft.com/office/drawing/2014/main" id="{85853703-F533-9C8D-EE73-165A2ACBFA14}"/>
                  </a:ext>
                </a:extLst>
              </p:cNvPr>
              <p:cNvSpPr txBox="1"/>
              <p:nvPr/>
            </p:nvSpPr>
            <p:spPr>
              <a:xfrm>
                <a:off x="8436148" y="4338581"/>
                <a:ext cx="2409826" cy="1384995"/>
              </a:xfrm>
              <a:prstGeom prst="rect">
                <a:avLst/>
              </a:prstGeom>
              <a:noFill/>
            </p:spPr>
            <p:txBody>
              <a:bodyPr wrap="square" rtlCol="0">
                <a:spAutoFit/>
              </a:bodyPr>
              <a:lstStyle/>
              <a:p>
                <a:pPr algn="ctr"/>
                <a:r>
                  <a:rPr lang="en-US" sz="2800" dirty="0">
                    <a:latin typeface="Abadi" panose="020B0604020104020204" pitchFamily="34" charset="0"/>
                  </a:rPr>
                  <a:t>In-House NEPA Document</a:t>
                </a:r>
              </a:p>
            </p:txBody>
          </p:sp>
        </p:grpSp>
        <p:sp>
          <p:nvSpPr>
            <p:cNvPr id="12" name="TextBox 11">
              <a:extLst>
                <a:ext uri="{FF2B5EF4-FFF2-40B4-BE49-F238E27FC236}">
                  <a16:creationId xmlns:a16="http://schemas.microsoft.com/office/drawing/2014/main" id="{0DF6FFC4-11CA-6A59-BCDE-A1CE65D1C0F7}"/>
                </a:ext>
              </a:extLst>
            </p:cNvPr>
            <p:cNvSpPr txBox="1"/>
            <p:nvPr/>
          </p:nvSpPr>
          <p:spPr>
            <a:xfrm>
              <a:off x="1698172" y="3017413"/>
              <a:ext cx="1271587" cy="584775"/>
            </a:xfrm>
            <a:prstGeom prst="rect">
              <a:avLst/>
            </a:prstGeom>
            <a:noFill/>
          </p:spPr>
          <p:txBody>
            <a:bodyPr wrap="square" rtlCol="0">
              <a:spAutoFit/>
            </a:bodyPr>
            <a:lstStyle/>
            <a:p>
              <a:r>
                <a:rPr lang="en-US" sz="3200" dirty="0">
                  <a:solidFill>
                    <a:schemeClr val="bg1"/>
                  </a:solidFill>
                  <a:latin typeface="Abadi" panose="020B0604020104020204" pitchFamily="34" charset="0"/>
                </a:rPr>
                <a:t>OES</a:t>
              </a:r>
            </a:p>
          </p:txBody>
        </p:sp>
      </p:grpSp>
      <p:grpSp>
        <p:nvGrpSpPr>
          <p:cNvPr id="18" name="Group 17">
            <a:extLst>
              <a:ext uri="{FF2B5EF4-FFF2-40B4-BE49-F238E27FC236}">
                <a16:creationId xmlns:a16="http://schemas.microsoft.com/office/drawing/2014/main" id="{5E907B2A-2AEB-8B0E-2CB8-53C000750F34}"/>
              </a:ext>
            </a:extLst>
          </p:cNvPr>
          <p:cNvGrpSpPr/>
          <p:nvPr/>
        </p:nvGrpSpPr>
        <p:grpSpPr>
          <a:xfrm>
            <a:off x="6765858" y="2676430"/>
            <a:ext cx="2409826" cy="2563881"/>
            <a:chOff x="5237504" y="2585962"/>
            <a:chExt cx="2409826" cy="2563881"/>
          </a:xfrm>
        </p:grpSpPr>
        <p:grpSp>
          <p:nvGrpSpPr>
            <p:cNvPr id="13" name="Group 12">
              <a:extLst>
                <a:ext uri="{FF2B5EF4-FFF2-40B4-BE49-F238E27FC236}">
                  <a16:creationId xmlns:a16="http://schemas.microsoft.com/office/drawing/2014/main" id="{B3A606E1-B05E-288C-5881-5233DAC9756A}"/>
                </a:ext>
              </a:extLst>
            </p:cNvPr>
            <p:cNvGrpSpPr/>
            <p:nvPr/>
          </p:nvGrpSpPr>
          <p:grpSpPr>
            <a:xfrm>
              <a:off x="5237504" y="2585962"/>
              <a:ext cx="2409826" cy="2563881"/>
              <a:chOff x="8447217" y="2743912"/>
              <a:chExt cx="2409826" cy="2563881"/>
            </a:xfrm>
          </p:grpSpPr>
          <p:sp>
            <p:nvSpPr>
              <p:cNvPr id="14" name="Rectangle: Rounded Corners 13">
                <a:extLst>
                  <a:ext uri="{FF2B5EF4-FFF2-40B4-BE49-F238E27FC236}">
                    <a16:creationId xmlns:a16="http://schemas.microsoft.com/office/drawing/2014/main" id="{7274EAA5-B443-E49C-474A-30044FA4C5D7}"/>
                  </a:ext>
                </a:extLst>
              </p:cNvPr>
              <p:cNvSpPr/>
              <p:nvPr/>
            </p:nvSpPr>
            <p:spPr>
              <a:xfrm>
                <a:off x="8851088" y="2743912"/>
                <a:ext cx="1271587" cy="1303867"/>
              </a:xfrm>
              <a:prstGeom prst="roundRect">
                <a:avLst/>
              </a:prstGeom>
              <a:solidFill>
                <a:srgbClr val="00B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5" name="TextBox 14">
                <a:extLst>
                  <a:ext uri="{FF2B5EF4-FFF2-40B4-BE49-F238E27FC236}">
                    <a16:creationId xmlns:a16="http://schemas.microsoft.com/office/drawing/2014/main" id="{CD985D7C-9B0C-1E0F-2603-23A0EB44B3D0}"/>
                  </a:ext>
                </a:extLst>
              </p:cNvPr>
              <p:cNvSpPr txBox="1"/>
              <p:nvPr/>
            </p:nvSpPr>
            <p:spPr>
              <a:xfrm>
                <a:off x="8447217" y="4353686"/>
                <a:ext cx="2409826" cy="954107"/>
              </a:xfrm>
              <a:prstGeom prst="rect">
                <a:avLst/>
              </a:prstGeom>
              <a:noFill/>
            </p:spPr>
            <p:txBody>
              <a:bodyPr wrap="square" rtlCol="0">
                <a:spAutoFit/>
              </a:bodyPr>
              <a:lstStyle/>
              <a:p>
                <a:pPr algn="ctr"/>
                <a:r>
                  <a:rPr lang="en-US" sz="2800" dirty="0">
                    <a:latin typeface="Abadi" panose="020B0604020104020204" pitchFamily="34" charset="0"/>
                  </a:rPr>
                  <a:t>Environmental Certification</a:t>
                </a:r>
              </a:p>
            </p:txBody>
          </p:sp>
        </p:grpSp>
        <p:pic>
          <p:nvPicPr>
            <p:cNvPr id="17" name="Graphic 16" descr="Diploma roll with solid fill">
              <a:extLst>
                <a:ext uri="{FF2B5EF4-FFF2-40B4-BE49-F238E27FC236}">
                  <a16:creationId xmlns:a16="http://schemas.microsoft.com/office/drawing/2014/main" id="{8594E050-46A3-4BCA-8261-2EA5012C88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05138" y="2726854"/>
              <a:ext cx="1144059" cy="1144059"/>
            </a:xfrm>
            <a:prstGeom prst="rect">
              <a:avLst/>
            </a:prstGeom>
          </p:spPr>
        </p:pic>
      </p:grpSp>
      <p:sp>
        <p:nvSpPr>
          <p:cNvPr id="20" name="Left Brace 19">
            <a:extLst>
              <a:ext uri="{FF2B5EF4-FFF2-40B4-BE49-F238E27FC236}">
                <a16:creationId xmlns:a16="http://schemas.microsoft.com/office/drawing/2014/main" id="{1A74D6D0-9BDA-C617-F8B7-4BECD58249CA}"/>
              </a:ext>
            </a:extLst>
          </p:cNvPr>
          <p:cNvSpPr/>
          <p:nvPr/>
        </p:nvSpPr>
        <p:spPr>
          <a:xfrm>
            <a:off x="2873829" y="2676430"/>
            <a:ext cx="1110469" cy="3199438"/>
          </a:xfrm>
          <a:prstGeom prst="leftBrace">
            <a:avLst>
              <a:gd name="adj1" fmla="val 16567"/>
              <a:gd name="adj2" fmla="val 50408"/>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TextBox 20">
            <a:extLst>
              <a:ext uri="{FF2B5EF4-FFF2-40B4-BE49-F238E27FC236}">
                <a16:creationId xmlns:a16="http://schemas.microsoft.com/office/drawing/2014/main" id="{BB267EED-4BDE-B6B5-8D23-5D77974A1DF9}"/>
              </a:ext>
            </a:extLst>
          </p:cNvPr>
          <p:cNvSpPr txBox="1"/>
          <p:nvPr/>
        </p:nvSpPr>
        <p:spPr>
          <a:xfrm>
            <a:off x="1063152" y="3630020"/>
            <a:ext cx="1824002" cy="1569660"/>
          </a:xfrm>
          <a:prstGeom prst="rect">
            <a:avLst/>
          </a:prstGeom>
          <a:noFill/>
        </p:spPr>
        <p:txBody>
          <a:bodyPr wrap="square" rtlCol="0">
            <a:spAutoFit/>
          </a:bodyPr>
          <a:lstStyle/>
          <a:p>
            <a:r>
              <a:rPr lang="en-US" sz="3200" b="1" dirty="0">
                <a:solidFill>
                  <a:srgbClr val="C00000"/>
                </a:solidFill>
                <a:latin typeface="Abadi" panose="020B0604020104020204" pitchFamily="34" charset="0"/>
              </a:rPr>
              <a:t>NO</a:t>
            </a:r>
            <a:r>
              <a:rPr lang="en-US" sz="3200" dirty="0">
                <a:latin typeface="Abadi" panose="020B0604020104020204" pitchFamily="34" charset="0"/>
              </a:rPr>
              <a:t> PM Action Needed</a:t>
            </a:r>
          </a:p>
        </p:txBody>
      </p:sp>
    </p:spTree>
    <p:extLst>
      <p:ext uri="{BB962C8B-B14F-4D97-AF65-F5344CB8AC3E}">
        <p14:creationId xmlns:p14="http://schemas.microsoft.com/office/powerpoint/2010/main" val="3614819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Environmental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What is required before the environmental certification can be issued?</a:t>
            </a:r>
          </a:p>
          <a:p>
            <a:pPr marL="457200" lvl="1" indent="0">
              <a:buNone/>
            </a:pPr>
            <a:r>
              <a:rPr lang="en-US" sz="2800" dirty="0">
                <a:solidFill>
                  <a:schemeClr val="tx1"/>
                </a:solidFill>
                <a:latin typeface="Abadi" panose="020B0604020104020204" pitchFamily="34" charset="0"/>
              </a:rPr>
              <a:t>A. An approved NEPA document </a:t>
            </a:r>
          </a:p>
          <a:p>
            <a:pPr marL="457200" lvl="1" indent="0">
              <a:buNone/>
            </a:pPr>
            <a:r>
              <a:rPr lang="en-US" sz="2800" dirty="0">
                <a:solidFill>
                  <a:schemeClr val="tx1"/>
                </a:solidFill>
                <a:latin typeface="Abadi" panose="020B0604020104020204" pitchFamily="34" charset="0"/>
              </a:rPr>
              <a:t>B. Approved technical studies if it is a GEPA project (under $100mil)</a:t>
            </a:r>
          </a:p>
          <a:p>
            <a:pPr marL="457200" lvl="1" indent="0">
              <a:buNone/>
            </a:pPr>
            <a:r>
              <a:rPr lang="en-US" sz="2800" dirty="0">
                <a:solidFill>
                  <a:schemeClr val="tx1"/>
                </a:solidFill>
                <a:latin typeface="Abadi" panose="020B0604020104020204" pitchFamily="34" charset="0"/>
              </a:rPr>
              <a:t>C. Approved Permits </a:t>
            </a:r>
          </a:p>
          <a:p>
            <a:pPr marL="457200" lvl="1" indent="0">
              <a:buNone/>
            </a:pPr>
            <a:r>
              <a:rPr lang="en-US" sz="2800" dirty="0">
                <a:solidFill>
                  <a:schemeClr val="tx1"/>
                </a:solidFill>
                <a:latin typeface="Abadi" panose="020B0604020104020204" pitchFamily="34" charset="0"/>
              </a:rPr>
              <a:t>D. A &amp; B</a:t>
            </a:r>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0D146BE4-A86E-C724-DBD1-9522EBCD42A6}"/>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533529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Environmental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lnSpcReduction="10000"/>
          </a:bodyPr>
          <a:lstStyle/>
          <a:p>
            <a:pPr marL="0" indent="0">
              <a:buNone/>
            </a:pPr>
            <a:r>
              <a:rPr lang="en-US" sz="2800" dirty="0">
                <a:solidFill>
                  <a:srgbClr val="0070C0"/>
                </a:solidFill>
                <a:latin typeface="Abadi" panose="020B0604020104020204" pitchFamily="34" charset="0"/>
              </a:rPr>
              <a:t>Which of the following is NOT true about the environmental certification?</a:t>
            </a:r>
          </a:p>
          <a:p>
            <a:pPr marL="971550" lvl="1" indent="-514350">
              <a:buClr>
                <a:schemeClr val="tx1"/>
              </a:buClr>
              <a:buAutoNum type="alphaUcPeriod"/>
            </a:pPr>
            <a:r>
              <a:rPr lang="en-US" sz="2800" dirty="0">
                <a:solidFill>
                  <a:schemeClr val="tx1"/>
                </a:solidFill>
                <a:latin typeface="Abadi" panose="020B0604020104020204" pitchFamily="34" charset="0"/>
              </a:rPr>
              <a:t>It is the only certification required for ROW Authorization.</a:t>
            </a:r>
          </a:p>
          <a:p>
            <a:pPr marL="971550" lvl="1" indent="-514350">
              <a:buClr>
                <a:schemeClr val="tx1"/>
              </a:buClr>
              <a:buAutoNum type="alphaUcPeriod"/>
            </a:pPr>
            <a:r>
              <a:rPr lang="en-US" sz="2800" dirty="0">
                <a:solidFill>
                  <a:schemeClr val="tx1"/>
                </a:solidFill>
                <a:latin typeface="Abadi" panose="020B0604020104020204" pitchFamily="34" charset="0"/>
              </a:rPr>
              <a:t>ROW funds cannot be authorized without it. </a:t>
            </a:r>
          </a:p>
          <a:p>
            <a:pPr marL="971550" lvl="1" indent="-514350">
              <a:buClr>
                <a:schemeClr val="tx1"/>
              </a:buClr>
              <a:buAutoNum type="alphaUcPeriod"/>
            </a:pPr>
            <a:r>
              <a:rPr lang="en-US" sz="2800" dirty="0">
                <a:solidFill>
                  <a:schemeClr val="tx1"/>
                </a:solidFill>
                <a:latin typeface="Abadi" panose="020B0604020104020204" pitchFamily="34" charset="0"/>
              </a:rPr>
              <a:t>PFPR Report cannot be approved without it.</a:t>
            </a:r>
          </a:p>
          <a:p>
            <a:pPr marL="971550" lvl="1" indent="-514350">
              <a:buClr>
                <a:schemeClr val="tx1"/>
              </a:buClr>
              <a:buAutoNum type="alphaUcPeriod"/>
            </a:pPr>
            <a:r>
              <a:rPr lang="en-US" sz="2800" dirty="0">
                <a:solidFill>
                  <a:schemeClr val="tx1"/>
                </a:solidFill>
                <a:latin typeface="Abadi" panose="020B0604020104020204" pitchFamily="34" charset="0"/>
              </a:rPr>
              <a:t>Not every project will require the certification for ROW Authorization.</a:t>
            </a:r>
          </a:p>
          <a:p>
            <a:pPr marL="971550" lvl="1" indent="-514350">
              <a:buAutoNum type="alphaUcPeriod"/>
            </a:pPr>
            <a:endParaRPr lang="en-US" sz="2800" dirty="0">
              <a:solidFill>
                <a:schemeClr val="tx1"/>
              </a:solidFill>
              <a:latin typeface="Abadi" panose="020B0604020104020204" pitchFamily="34" charset="0"/>
            </a:endParaRPr>
          </a:p>
          <a:p>
            <a:pPr marL="971550" lvl="1" indent="-514350">
              <a:buAutoNum type="alphaUcPeriod"/>
            </a:pPr>
            <a:endParaRPr lang="en-US" sz="2800" dirty="0">
              <a:solidFill>
                <a:schemeClr val="tx1"/>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0D146BE4-A86E-C724-DBD1-9522EBCD42A6}"/>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cxnSp>
        <p:nvCxnSpPr>
          <p:cNvPr id="9" name="Straight Connector 8">
            <a:extLst>
              <a:ext uri="{FF2B5EF4-FFF2-40B4-BE49-F238E27FC236}">
                <a16:creationId xmlns:a16="http://schemas.microsoft.com/office/drawing/2014/main" id="{9AF5DB04-535F-60D0-CED8-835B56228231}"/>
              </a:ext>
            </a:extLst>
          </p:cNvPr>
          <p:cNvCxnSpPr/>
          <p:nvPr/>
        </p:nvCxnSpPr>
        <p:spPr>
          <a:xfrm>
            <a:off x="1631245" y="5146766"/>
            <a:ext cx="763032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1890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70647" y="437029"/>
            <a:ext cx="11235018" cy="5983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7982BD5-5DF7-4779-AA54-1EDF61BD5843}"/>
              </a:ext>
            </a:extLst>
          </p:cNvPr>
          <p:cNvSpPr/>
          <p:nvPr/>
        </p:nvSpPr>
        <p:spPr>
          <a:xfrm>
            <a:off x="1118795" y="2420471"/>
            <a:ext cx="1312433" cy="1140310"/>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Distribute PFPR Report </a:t>
            </a:r>
          </a:p>
        </p:txBody>
      </p:sp>
      <p:sp>
        <p:nvSpPr>
          <p:cNvPr id="7" name="Rectangle 6">
            <a:extLst>
              <a:ext uri="{FF2B5EF4-FFF2-40B4-BE49-F238E27FC236}">
                <a16:creationId xmlns:a16="http://schemas.microsoft.com/office/drawing/2014/main" id="{41761563-49FA-4AFE-B90A-ABF85E833DF5}"/>
              </a:ext>
            </a:extLst>
          </p:cNvPr>
          <p:cNvSpPr/>
          <p:nvPr/>
        </p:nvSpPr>
        <p:spPr>
          <a:xfrm>
            <a:off x="7620450" y="1320212"/>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Approved ROW Plans</a:t>
            </a:r>
          </a:p>
        </p:txBody>
      </p:sp>
      <p:sp>
        <p:nvSpPr>
          <p:cNvPr id="8" name="Rectangle 7">
            <a:extLst>
              <a:ext uri="{FF2B5EF4-FFF2-40B4-BE49-F238E27FC236}">
                <a16:creationId xmlns:a16="http://schemas.microsoft.com/office/drawing/2014/main" id="{560E7690-A6AE-4F96-A886-541AC2D70AB9}"/>
              </a:ext>
            </a:extLst>
          </p:cNvPr>
          <p:cNvSpPr/>
          <p:nvPr/>
        </p:nvSpPr>
        <p:spPr>
          <a:xfrm>
            <a:off x="3600910" y="3347934"/>
            <a:ext cx="1549103"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Prepare NEPA document*</a:t>
            </a:r>
          </a:p>
        </p:txBody>
      </p:sp>
      <p:sp>
        <p:nvSpPr>
          <p:cNvPr id="9" name="Rectangle 8">
            <a:extLst>
              <a:ext uri="{FF2B5EF4-FFF2-40B4-BE49-F238E27FC236}">
                <a16:creationId xmlns:a16="http://schemas.microsoft.com/office/drawing/2014/main" id="{0D9DE664-1307-4346-8D5C-91D77B67D04B}"/>
              </a:ext>
            </a:extLst>
          </p:cNvPr>
          <p:cNvSpPr/>
          <p:nvPr/>
        </p:nvSpPr>
        <p:spPr>
          <a:xfrm>
            <a:off x="9046502" y="3654622"/>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Detailed ROW Cost Estimate</a:t>
            </a:r>
          </a:p>
        </p:txBody>
      </p:sp>
      <p:sp>
        <p:nvSpPr>
          <p:cNvPr id="10" name="Rectangle 9">
            <a:extLst>
              <a:ext uri="{FF2B5EF4-FFF2-40B4-BE49-F238E27FC236}">
                <a16:creationId xmlns:a16="http://schemas.microsoft.com/office/drawing/2014/main" id="{ED6798FE-A494-43A9-B337-B961EF987C87}"/>
              </a:ext>
            </a:extLst>
          </p:cNvPr>
          <p:cNvSpPr/>
          <p:nvPr/>
        </p:nvSpPr>
        <p:spPr>
          <a:xfrm>
            <a:off x="2508775" y="1340421"/>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Complete Draft ROW Plans</a:t>
            </a:r>
          </a:p>
        </p:txBody>
      </p:sp>
      <p:sp>
        <p:nvSpPr>
          <p:cNvPr id="11" name="Rectangle 10">
            <a:extLst>
              <a:ext uri="{FF2B5EF4-FFF2-40B4-BE49-F238E27FC236}">
                <a16:creationId xmlns:a16="http://schemas.microsoft.com/office/drawing/2014/main" id="{CE4AAB06-68BF-4A0E-88B8-CD1E69CDE503}"/>
              </a:ext>
            </a:extLst>
          </p:cNvPr>
          <p:cNvSpPr/>
          <p:nvPr/>
        </p:nvSpPr>
        <p:spPr>
          <a:xfrm>
            <a:off x="1950723" y="3740748"/>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Implement PFPR comments</a:t>
            </a:r>
          </a:p>
        </p:txBody>
      </p:sp>
      <p:sp>
        <p:nvSpPr>
          <p:cNvPr id="12" name="Rectangle 11">
            <a:extLst>
              <a:ext uri="{FF2B5EF4-FFF2-40B4-BE49-F238E27FC236}">
                <a16:creationId xmlns:a16="http://schemas.microsoft.com/office/drawing/2014/main" id="{994B1081-EA5D-468B-8C61-8F4D2E07B70D}"/>
              </a:ext>
            </a:extLst>
          </p:cNvPr>
          <p:cNvSpPr/>
          <p:nvPr/>
        </p:nvSpPr>
        <p:spPr>
          <a:xfrm>
            <a:off x="5941359" y="1323229"/>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L&amp;D Report </a:t>
            </a:r>
          </a:p>
        </p:txBody>
      </p:sp>
      <p:sp>
        <p:nvSpPr>
          <p:cNvPr id="13" name="Rectangle 12">
            <a:extLst>
              <a:ext uri="{FF2B5EF4-FFF2-40B4-BE49-F238E27FC236}">
                <a16:creationId xmlns:a16="http://schemas.microsoft.com/office/drawing/2014/main" id="{1C56D3E5-48AA-47AA-A26C-07FEB00911A4}"/>
              </a:ext>
            </a:extLst>
          </p:cNvPr>
          <p:cNvSpPr/>
          <p:nvPr/>
        </p:nvSpPr>
        <p:spPr>
          <a:xfrm>
            <a:off x="5385095" y="3365349"/>
            <a:ext cx="144152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NEPA document approval*</a:t>
            </a:r>
          </a:p>
        </p:txBody>
      </p:sp>
      <p:sp>
        <p:nvSpPr>
          <p:cNvPr id="14" name="Rectangle 13">
            <a:extLst>
              <a:ext uri="{FF2B5EF4-FFF2-40B4-BE49-F238E27FC236}">
                <a16:creationId xmlns:a16="http://schemas.microsoft.com/office/drawing/2014/main" id="{466BAFF4-966A-4FAD-A1FB-C859504A4480}"/>
              </a:ext>
            </a:extLst>
          </p:cNvPr>
          <p:cNvSpPr/>
          <p:nvPr/>
        </p:nvSpPr>
        <p:spPr>
          <a:xfrm>
            <a:off x="9631682" y="2420471"/>
            <a:ext cx="1528272"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t>ROW Authorization</a:t>
            </a:r>
          </a:p>
        </p:txBody>
      </p:sp>
      <p:sp>
        <p:nvSpPr>
          <p:cNvPr id="15" name="Arrow: Right 14">
            <a:extLst>
              <a:ext uri="{FF2B5EF4-FFF2-40B4-BE49-F238E27FC236}">
                <a16:creationId xmlns:a16="http://schemas.microsoft.com/office/drawing/2014/main" id="{3630E908-FB37-4CD7-AAA0-B09F2463E433}"/>
              </a:ext>
            </a:extLst>
          </p:cNvPr>
          <p:cNvSpPr/>
          <p:nvPr/>
        </p:nvSpPr>
        <p:spPr>
          <a:xfrm>
            <a:off x="2485014" y="2689475"/>
            <a:ext cx="7035501" cy="42021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150013" y="5690287"/>
            <a:ext cx="6742350" cy="707886"/>
          </a:xfrm>
          <a:prstGeom prst="rect">
            <a:avLst/>
          </a:prstGeom>
          <a:noFill/>
        </p:spPr>
        <p:txBody>
          <a:bodyPr wrap="square" rtlCol="0">
            <a:spAutoFit/>
          </a:bodyPr>
          <a:lstStyle/>
          <a:p>
            <a:r>
              <a:rPr lang="en-US" sz="2000" b="1" dirty="0"/>
              <a:t>Note: not in sequential order – many are done concurrently</a:t>
            </a:r>
          </a:p>
          <a:p>
            <a:r>
              <a:rPr lang="en-US" sz="2000" b="1" dirty="0"/>
              <a:t>*may not be required for a project</a:t>
            </a:r>
          </a:p>
        </p:txBody>
      </p:sp>
      <p:sp>
        <p:nvSpPr>
          <p:cNvPr id="20" name="Arrow: Down 19">
            <a:extLst>
              <a:ext uri="{FF2B5EF4-FFF2-40B4-BE49-F238E27FC236}">
                <a16:creationId xmlns:a16="http://schemas.microsoft.com/office/drawing/2014/main" id="{9944CB90-B54D-49EC-8C50-64BC322D38D1}"/>
              </a:ext>
            </a:extLst>
          </p:cNvPr>
          <p:cNvSpPr/>
          <p:nvPr/>
        </p:nvSpPr>
        <p:spPr>
          <a:xfrm rot="10800000">
            <a:off x="2671486" y="3004790"/>
            <a:ext cx="118336" cy="735957"/>
          </a:xfrm>
          <a:prstGeom prst="downArrow">
            <a:avLst>
              <a:gd name="adj1" fmla="val 50000"/>
              <a:gd name="adj2" fmla="val 60344"/>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B3BDCDE-F895-44A8-8BC0-921044B43A4A}"/>
              </a:ext>
            </a:extLst>
          </p:cNvPr>
          <p:cNvSpPr/>
          <p:nvPr/>
        </p:nvSpPr>
        <p:spPr>
          <a:xfrm>
            <a:off x="4147963" y="1344298"/>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ROW-UTL Mtg *   </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a:off x="5169942" y="384818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395812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863318" y="484520"/>
            <a:ext cx="9348392" cy="646331"/>
          </a:xfrm>
          <a:prstGeom prst="rect">
            <a:avLst/>
          </a:prstGeom>
          <a:noFill/>
        </p:spPr>
        <p:txBody>
          <a:bodyPr wrap="square" rtlCol="0">
            <a:spAutoFit/>
          </a:bodyPr>
          <a:lstStyle/>
          <a:p>
            <a:r>
              <a:rPr lang="en-US" sz="3600" b="1" dirty="0"/>
              <a:t>Final Design (PFPR to ROW Authorization)</a:t>
            </a:r>
          </a:p>
        </p:txBody>
      </p:sp>
      <p:sp>
        <p:nvSpPr>
          <p:cNvPr id="29" name="Rectangle 28">
            <a:extLst>
              <a:ext uri="{FF2B5EF4-FFF2-40B4-BE49-F238E27FC236}">
                <a16:creationId xmlns:a16="http://schemas.microsoft.com/office/drawing/2014/main" id="{2A149444-3F46-4AE2-90ED-48871D174C1E}"/>
              </a:ext>
            </a:extLst>
          </p:cNvPr>
          <p:cNvSpPr/>
          <p:nvPr/>
        </p:nvSpPr>
        <p:spPr>
          <a:xfrm>
            <a:off x="7040879" y="3365349"/>
            <a:ext cx="175887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Environmental Certification for ROW Authorization</a:t>
            </a:r>
          </a:p>
        </p:txBody>
      </p:sp>
      <p:sp>
        <p:nvSpPr>
          <p:cNvPr id="30" name="Arrow: Down 29">
            <a:extLst>
              <a:ext uri="{FF2B5EF4-FFF2-40B4-BE49-F238E27FC236}">
                <a16:creationId xmlns:a16="http://schemas.microsoft.com/office/drawing/2014/main" id="{2B76B047-0B03-47A6-8DE0-B4C0BC66DE19}"/>
              </a:ext>
            </a:extLst>
          </p:cNvPr>
          <p:cNvSpPr/>
          <p:nvPr/>
        </p:nvSpPr>
        <p:spPr>
          <a:xfrm rot="16200000">
            <a:off x="6825726" y="385934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1" name="Arrow: Down 30">
            <a:extLst>
              <a:ext uri="{FF2B5EF4-FFF2-40B4-BE49-F238E27FC236}">
                <a16:creationId xmlns:a16="http://schemas.microsoft.com/office/drawing/2014/main" id="{65207A82-CB6F-41AD-9E2D-3F971F2142E4}"/>
              </a:ext>
            </a:extLst>
          </p:cNvPr>
          <p:cNvSpPr/>
          <p:nvPr/>
        </p:nvSpPr>
        <p:spPr>
          <a:xfrm rot="10800000">
            <a:off x="7762312" y="3004789"/>
            <a:ext cx="192762" cy="377393"/>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573830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412024" y="1837090"/>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4" name="Arrow: Down 33">
            <a:extLst>
              <a:ext uri="{FF2B5EF4-FFF2-40B4-BE49-F238E27FC236}">
                <a16:creationId xmlns:a16="http://schemas.microsoft.com/office/drawing/2014/main" id="{F14A6109-C706-4CA3-8F11-112A83C5FF0C}"/>
              </a:ext>
            </a:extLst>
          </p:cNvPr>
          <p:cNvSpPr/>
          <p:nvPr/>
        </p:nvSpPr>
        <p:spPr>
          <a:xfrm>
            <a:off x="8702259" y="2479227"/>
            <a:ext cx="172800" cy="32012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5" name="Arrow: Down 34">
            <a:extLst>
              <a:ext uri="{FF2B5EF4-FFF2-40B4-BE49-F238E27FC236}">
                <a16:creationId xmlns:a16="http://schemas.microsoft.com/office/drawing/2014/main" id="{EE49B283-120B-4A46-A129-DB020FE7C743}"/>
              </a:ext>
            </a:extLst>
          </p:cNvPr>
          <p:cNvSpPr/>
          <p:nvPr/>
        </p:nvSpPr>
        <p:spPr>
          <a:xfrm rot="10800000">
            <a:off x="9126068" y="3026050"/>
            <a:ext cx="118337" cy="628572"/>
          </a:xfrm>
          <a:prstGeom prst="downArrow">
            <a:avLst>
              <a:gd name="adj1" fmla="val 50000"/>
              <a:gd name="adj2" fmla="val 60344"/>
            </a:avLst>
          </a:prstGeom>
          <a:solidFill>
            <a:schemeClr val="accent6">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EF1DA1-8C8D-43E0-8791-54D3142982D6}"/>
              </a:ext>
            </a:extLst>
          </p:cNvPr>
          <p:cNvSpPr/>
          <p:nvPr/>
        </p:nvSpPr>
        <p:spPr>
          <a:xfrm>
            <a:off x="3474720" y="4775628"/>
            <a:ext cx="1675293" cy="1352629"/>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 Soil Survey* (if not requested prior to PFPR)</a:t>
            </a:r>
          </a:p>
        </p:txBody>
      </p:sp>
      <p:sp>
        <p:nvSpPr>
          <p:cNvPr id="37" name="Arrow: Down 36">
            <a:extLst>
              <a:ext uri="{FF2B5EF4-FFF2-40B4-BE49-F238E27FC236}">
                <a16:creationId xmlns:a16="http://schemas.microsoft.com/office/drawing/2014/main" id="{FF4BCA79-0103-465A-B30B-D18F9780DB57}"/>
              </a:ext>
            </a:extLst>
          </p:cNvPr>
          <p:cNvSpPr/>
          <p:nvPr/>
        </p:nvSpPr>
        <p:spPr>
          <a:xfrm rot="10800000">
            <a:off x="3439543" y="3004789"/>
            <a:ext cx="118336" cy="1770839"/>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1640CDC-BA25-4B42-B9ED-B00A75BBA0F7}"/>
              </a:ext>
            </a:extLst>
          </p:cNvPr>
          <p:cNvSpPr/>
          <p:nvPr/>
        </p:nvSpPr>
        <p:spPr>
          <a:xfrm>
            <a:off x="9219526" y="1245206"/>
            <a:ext cx="1441525" cy="1140310"/>
          </a:xfrm>
          <a:prstGeom prst="rect">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a:t>
            </a:r>
            <a:r>
              <a:rPr lang="en-US" dirty="0"/>
              <a:t> BFI/WFI and/or Phase II ESA*</a:t>
            </a:r>
          </a:p>
        </p:txBody>
      </p:sp>
      <p:sp>
        <p:nvSpPr>
          <p:cNvPr id="39" name="Arrow: Down 38">
            <a:extLst>
              <a:ext uri="{FF2B5EF4-FFF2-40B4-BE49-F238E27FC236}">
                <a16:creationId xmlns:a16="http://schemas.microsoft.com/office/drawing/2014/main" id="{BBEC2AB5-7B61-4C78-B5FA-0AF5BD2C1BB4}"/>
              </a:ext>
            </a:extLst>
          </p:cNvPr>
          <p:cNvSpPr/>
          <p:nvPr/>
        </p:nvSpPr>
        <p:spPr>
          <a:xfrm>
            <a:off x="9185019" y="2385516"/>
            <a:ext cx="172800" cy="466686"/>
          </a:xfrm>
          <a:prstGeom prst="downArrow">
            <a:avLst>
              <a:gd name="adj1" fmla="val 50000"/>
              <a:gd name="adj2" fmla="val 60344"/>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3B515D-1A04-48CD-F646-C516CF5BE64C}"/>
              </a:ext>
            </a:extLst>
          </p:cNvPr>
          <p:cNvSpPr txBox="1"/>
          <p:nvPr/>
        </p:nvSpPr>
        <p:spPr>
          <a:xfrm>
            <a:off x="4119513" y="2728332"/>
            <a:ext cx="3043955" cy="369332"/>
          </a:xfrm>
          <a:prstGeom prst="rect">
            <a:avLst/>
          </a:prstGeom>
          <a:noFill/>
          <a:ln>
            <a:noFill/>
          </a:ln>
        </p:spPr>
        <p:txBody>
          <a:bodyPr wrap="square" rtlCol="0">
            <a:spAutoFit/>
          </a:bodyPr>
          <a:lstStyle/>
          <a:p>
            <a:r>
              <a:rPr lang="en-US" b="1" dirty="0">
                <a:solidFill>
                  <a:schemeClr val="bg1"/>
                </a:solidFill>
              </a:rPr>
              <a:t>Final Design</a:t>
            </a:r>
          </a:p>
        </p:txBody>
      </p:sp>
      <p:sp>
        <p:nvSpPr>
          <p:cNvPr id="23" name="Arrow: Right 22">
            <a:extLst>
              <a:ext uri="{FF2B5EF4-FFF2-40B4-BE49-F238E27FC236}">
                <a16:creationId xmlns:a16="http://schemas.microsoft.com/office/drawing/2014/main" id="{E522CD89-79A0-8751-C322-E0F42D42BDE9}"/>
              </a:ext>
            </a:extLst>
          </p:cNvPr>
          <p:cNvSpPr/>
          <p:nvPr/>
        </p:nvSpPr>
        <p:spPr>
          <a:xfrm>
            <a:off x="2485014" y="2689475"/>
            <a:ext cx="883255" cy="420211"/>
          </a:xfrm>
          <a:prstGeom prst="rightArrow">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CCFDCC74-271A-4861-5F8B-41BD8014EEBA}"/>
              </a:ext>
            </a:extLst>
          </p:cNvPr>
          <p:cNvSpPr txBox="1"/>
          <p:nvPr/>
        </p:nvSpPr>
        <p:spPr>
          <a:xfrm>
            <a:off x="2423174" y="2706667"/>
            <a:ext cx="1669446" cy="369332"/>
          </a:xfrm>
          <a:prstGeom prst="rect">
            <a:avLst/>
          </a:prstGeom>
          <a:noFill/>
          <a:ln>
            <a:noFill/>
          </a:ln>
        </p:spPr>
        <p:txBody>
          <a:bodyPr wrap="square" rtlCol="0">
            <a:spAutoFit/>
          </a:bodyPr>
          <a:lstStyle/>
          <a:p>
            <a:r>
              <a:rPr lang="en-US" b="1" dirty="0"/>
              <a:t>Prelim. </a:t>
            </a:r>
          </a:p>
        </p:txBody>
      </p:sp>
    </p:spTree>
    <p:extLst>
      <p:ext uri="{BB962C8B-B14F-4D97-AF65-F5344CB8AC3E}">
        <p14:creationId xmlns:p14="http://schemas.microsoft.com/office/powerpoint/2010/main" val="9184802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84094" y="443753"/>
            <a:ext cx="11255187" cy="597049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7982BD5-5DF7-4779-AA54-1EDF61BD5843}"/>
              </a:ext>
            </a:extLst>
          </p:cNvPr>
          <p:cNvSpPr/>
          <p:nvPr/>
        </p:nvSpPr>
        <p:spPr>
          <a:xfrm>
            <a:off x="1257956" y="3442447"/>
            <a:ext cx="1312433" cy="1140310"/>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Distribute PFPR Report </a:t>
            </a:r>
          </a:p>
        </p:txBody>
      </p:sp>
      <p:sp>
        <p:nvSpPr>
          <p:cNvPr id="7" name="Rectangle 6">
            <a:extLst>
              <a:ext uri="{FF2B5EF4-FFF2-40B4-BE49-F238E27FC236}">
                <a16:creationId xmlns:a16="http://schemas.microsoft.com/office/drawing/2014/main" id="{41761563-49FA-4AFE-B90A-ABF85E833DF5}"/>
              </a:ext>
            </a:extLst>
          </p:cNvPr>
          <p:cNvSpPr/>
          <p:nvPr/>
        </p:nvSpPr>
        <p:spPr>
          <a:xfrm>
            <a:off x="7759611" y="2342188"/>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Approve ROW Plans</a:t>
            </a:r>
          </a:p>
        </p:txBody>
      </p:sp>
      <p:sp>
        <p:nvSpPr>
          <p:cNvPr id="10" name="Rectangle 9">
            <a:extLst>
              <a:ext uri="{FF2B5EF4-FFF2-40B4-BE49-F238E27FC236}">
                <a16:creationId xmlns:a16="http://schemas.microsoft.com/office/drawing/2014/main" id="{ED6798FE-A494-43A9-B337-B961EF987C87}"/>
              </a:ext>
            </a:extLst>
          </p:cNvPr>
          <p:cNvSpPr/>
          <p:nvPr/>
        </p:nvSpPr>
        <p:spPr>
          <a:xfrm>
            <a:off x="2647936" y="2362397"/>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Complete Draft ROW Plans</a:t>
            </a:r>
          </a:p>
        </p:txBody>
      </p:sp>
      <p:sp>
        <p:nvSpPr>
          <p:cNvPr id="12" name="Rectangle 11">
            <a:extLst>
              <a:ext uri="{FF2B5EF4-FFF2-40B4-BE49-F238E27FC236}">
                <a16:creationId xmlns:a16="http://schemas.microsoft.com/office/drawing/2014/main" id="{994B1081-EA5D-468B-8C61-8F4D2E07B70D}"/>
              </a:ext>
            </a:extLst>
          </p:cNvPr>
          <p:cNvSpPr/>
          <p:nvPr/>
        </p:nvSpPr>
        <p:spPr>
          <a:xfrm>
            <a:off x="6080520" y="2345205"/>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L&amp;D Report </a:t>
            </a:r>
          </a:p>
        </p:txBody>
      </p:sp>
      <p:sp>
        <p:nvSpPr>
          <p:cNvPr id="14" name="Rectangle 13">
            <a:extLst>
              <a:ext uri="{FF2B5EF4-FFF2-40B4-BE49-F238E27FC236}">
                <a16:creationId xmlns:a16="http://schemas.microsoft.com/office/drawing/2014/main" id="{466BAFF4-966A-4FAD-A1FB-C859504A4480}"/>
              </a:ext>
            </a:extLst>
          </p:cNvPr>
          <p:cNvSpPr/>
          <p:nvPr/>
        </p:nvSpPr>
        <p:spPr>
          <a:xfrm>
            <a:off x="9770843" y="3442447"/>
            <a:ext cx="1528272"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t>ROW Authorization</a:t>
            </a:r>
          </a:p>
        </p:txBody>
      </p:sp>
      <p:sp>
        <p:nvSpPr>
          <p:cNvPr id="15" name="Arrow: Right 14">
            <a:extLst>
              <a:ext uri="{FF2B5EF4-FFF2-40B4-BE49-F238E27FC236}">
                <a16:creationId xmlns:a16="http://schemas.microsoft.com/office/drawing/2014/main" id="{3630E908-FB37-4CD7-AAA0-B09F2463E433}"/>
              </a:ext>
            </a:extLst>
          </p:cNvPr>
          <p:cNvSpPr/>
          <p:nvPr/>
        </p:nvSpPr>
        <p:spPr>
          <a:xfrm>
            <a:off x="2624175" y="3711451"/>
            <a:ext cx="7035501" cy="42021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59851" y="5683563"/>
            <a:ext cx="6823033" cy="707886"/>
          </a:xfrm>
          <a:prstGeom prst="rect">
            <a:avLst/>
          </a:prstGeom>
          <a:noFill/>
        </p:spPr>
        <p:txBody>
          <a:bodyPr wrap="square" rtlCol="0">
            <a:spAutoFit/>
          </a:bodyPr>
          <a:lstStyle/>
          <a:p>
            <a:r>
              <a:rPr lang="en-US" sz="2000" b="1" dirty="0"/>
              <a:t>Note: not in sequential order – many are done concurrently</a:t>
            </a:r>
          </a:p>
          <a:p>
            <a:r>
              <a:rPr lang="en-US" sz="2000" b="1" dirty="0"/>
              <a:t>*may not be required for a project</a:t>
            </a:r>
          </a:p>
        </p:txBody>
      </p:sp>
      <p:sp>
        <p:nvSpPr>
          <p:cNvPr id="24" name="Rectangle 23">
            <a:extLst>
              <a:ext uri="{FF2B5EF4-FFF2-40B4-BE49-F238E27FC236}">
                <a16:creationId xmlns:a16="http://schemas.microsoft.com/office/drawing/2014/main" id="{6B3BDCDE-F895-44A8-8BC0-921044B43A4A}"/>
              </a:ext>
            </a:extLst>
          </p:cNvPr>
          <p:cNvSpPr/>
          <p:nvPr/>
        </p:nvSpPr>
        <p:spPr>
          <a:xfrm>
            <a:off x="4287124" y="2366274"/>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ROW-UTL Mtg *   </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4097290" y="2895722"/>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903658" y="807090"/>
            <a:ext cx="9348392" cy="646331"/>
          </a:xfrm>
          <a:prstGeom prst="rect">
            <a:avLst/>
          </a:prstGeom>
          <a:noFill/>
        </p:spPr>
        <p:txBody>
          <a:bodyPr wrap="square" rtlCol="0">
            <a:spAutoFit/>
          </a:bodyPr>
          <a:lstStyle/>
          <a:p>
            <a:r>
              <a:rPr lang="en-US" sz="3600" b="1" dirty="0"/>
              <a:t>Final Design (PFPR to ROW Authorization)</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5877470" y="2895722"/>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551185" y="285906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4" name="Arrow: Down 33">
            <a:extLst>
              <a:ext uri="{FF2B5EF4-FFF2-40B4-BE49-F238E27FC236}">
                <a16:creationId xmlns:a16="http://schemas.microsoft.com/office/drawing/2014/main" id="{F14A6109-C706-4CA3-8F11-112A83C5FF0C}"/>
              </a:ext>
            </a:extLst>
          </p:cNvPr>
          <p:cNvSpPr/>
          <p:nvPr/>
        </p:nvSpPr>
        <p:spPr>
          <a:xfrm>
            <a:off x="8841420" y="3501203"/>
            <a:ext cx="172800" cy="32012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3B515D-1A04-48CD-F646-C516CF5BE64C}"/>
              </a:ext>
            </a:extLst>
          </p:cNvPr>
          <p:cNvSpPr txBox="1"/>
          <p:nvPr/>
        </p:nvSpPr>
        <p:spPr>
          <a:xfrm>
            <a:off x="4258674" y="3750308"/>
            <a:ext cx="3043955" cy="369332"/>
          </a:xfrm>
          <a:prstGeom prst="rect">
            <a:avLst/>
          </a:prstGeom>
          <a:noFill/>
          <a:ln>
            <a:noFill/>
          </a:ln>
        </p:spPr>
        <p:txBody>
          <a:bodyPr wrap="square" rtlCol="0">
            <a:spAutoFit/>
          </a:bodyPr>
          <a:lstStyle/>
          <a:p>
            <a:r>
              <a:rPr lang="en-US" b="1" dirty="0">
                <a:solidFill>
                  <a:schemeClr val="bg1"/>
                </a:solidFill>
              </a:rPr>
              <a:t>Final Design</a:t>
            </a:r>
          </a:p>
        </p:txBody>
      </p:sp>
      <p:sp>
        <p:nvSpPr>
          <p:cNvPr id="23" name="Arrow: Right 22">
            <a:extLst>
              <a:ext uri="{FF2B5EF4-FFF2-40B4-BE49-F238E27FC236}">
                <a16:creationId xmlns:a16="http://schemas.microsoft.com/office/drawing/2014/main" id="{E522CD89-79A0-8751-C322-E0F42D42BDE9}"/>
              </a:ext>
            </a:extLst>
          </p:cNvPr>
          <p:cNvSpPr/>
          <p:nvPr/>
        </p:nvSpPr>
        <p:spPr>
          <a:xfrm>
            <a:off x="2624175" y="3711451"/>
            <a:ext cx="883255" cy="420211"/>
          </a:xfrm>
          <a:prstGeom prst="rightArrow">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CCFDCC74-271A-4861-5F8B-41BD8014EEBA}"/>
              </a:ext>
            </a:extLst>
          </p:cNvPr>
          <p:cNvSpPr txBox="1"/>
          <p:nvPr/>
        </p:nvSpPr>
        <p:spPr>
          <a:xfrm>
            <a:off x="2562335" y="3728643"/>
            <a:ext cx="1669446" cy="369332"/>
          </a:xfrm>
          <a:prstGeom prst="rect">
            <a:avLst/>
          </a:prstGeom>
          <a:noFill/>
          <a:ln>
            <a:noFill/>
          </a:ln>
        </p:spPr>
        <p:txBody>
          <a:bodyPr wrap="square" rtlCol="0">
            <a:spAutoFit/>
          </a:bodyPr>
          <a:lstStyle/>
          <a:p>
            <a:r>
              <a:rPr lang="en-US" b="1" dirty="0"/>
              <a:t>Prelim. </a:t>
            </a:r>
          </a:p>
        </p:txBody>
      </p:sp>
    </p:spTree>
    <p:extLst>
      <p:ext uri="{BB962C8B-B14F-4D97-AF65-F5344CB8AC3E}">
        <p14:creationId xmlns:p14="http://schemas.microsoft.com/office/powerpoint/2010/main" val="2394154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9"/>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9"/>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9"/>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9"/>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9"/>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9"/>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9"/>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2" grpId="0" animBg="1"/>
      <p:bldP spid="24" grpId="0" animBg="1"/>
      <p:bldP spid="26" grpId="0" animBg="1"/>
      <p:bldP spid="32" grpId="0" animBg="1"/>
      <p:bldP spid="33" grpId="0" animBg="1"/>
      <p:bldP spid="3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97541" y="457199"/>
            <a:ext cx="11228294" cy="59301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D6798FE-A494-43A9-B337-B961EF987C87}"/>
              </a:ext>
            </a:extLst>
          </p:cNvPr>
          <p:cNvSpPr/>
          <p:nvPr/>
        </p:nvSpPr>
        <p:spPr>
          <a:xfrm>
            <a:off x="5082989" y="1482895"/>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Updated ROW Plans</a:t>
            </a:r>
          </a:p>
        </p:txBody>
      </p:sp>
      <p:sp>
        <p:nvSpPr>
          <p:cNvPr id="24" name="Rectangle 23">
            <a:extLst>
              <a:ext uri="{FF2B5EF4-FFF2-40B4-BE49-F238E27FC236}">
                <a16:creationId xmlns:a16="http://schemas.microsoft.com/office/drawing/2014/main" id="{6B3BDCDE-F895-44A8-8BC0-921044B43A4A}"/>
              </a:ext>
            </a:extLst>
          </p:cNvPr>
          <p:cNvSpPr/>
          <p:nvPr/>
        </p:nvSpPr>
        <p:spPr>
          <a:xfrm>
            <a:off x="7453769" y="1468450"/>
            <a:ext cx="2141799" cy="1175914"/>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ROW-UTL Mtg     </a:t>
            </a:r>
          </a:p>
          <a:p>
            <a:pPr algn="ctr"/>
            <a:r>
              <a:rPr lang="en-US" sz="2400" b="1" dirty="0"/>
              <a:t> (if needed)</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6774827" y="1849683"/>
            <a:ext cx="420432" cy="438754"/>
          </a:xfrm>
          <a:prstGeom prst="downArrow">
            <a:avLst>
              <a:gd name="adj1" fmla="val 50000"/>
              <a:gd name="adj2" fmla="val 55566"/>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950723" y="656307"/>
            <a:ext cx="8611497" cy="646331"/>
          </a:xfrm>
          <a:prstGeom prst="rect">
            <a:avLst/>
          </a:prstGeom>
          <a:noFill/>
        </p:spPr>
        <p:txBody>
          <a:bodyPr wrap="square" rtlCol="0">
            <a:spAutoFit/>
          </a:bodyPr>
          <a:lstStyle/>
          <a:p>
            <a:r>
              <a:rPr lang="en-US" sz="3600" b="1" dirty="0"/>
              <a:t>ROW Plans (PFPR to ROW Authorization)</a:t>
            </a:r>
          </a:p>
        </p:txBody>
      </p:sp>
      <p:sp>
        <p:nvSpPr>
          <p:cNvPr id="2" name="TextBox 1">
            <a:extLst>
              <a:ext uri="{FF2B5EF4-FFF2-40B4-BE49-F238E27FC236}">
                <a16:creationId xmlns:a16="http://schemas.microsoft.com/office/drawing/2014/main" id="{7A5CC162-FB27-4541-9394-E9B43D8DBF8D}"/>
              </a:ext>
            </a:extLst>
          </p:cNvPr>
          <p:cNvSpPr txBox="1"/>
          <p:nvPr/>
        </p:nvSpPr>
        <p:spPr>
          <a:xfrm>
            <a:off x="1289128" y="3112740"/>
            <a:ext cx="9934685" cy="3385542"/>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badi" panose="020B0604020104020204" pitchFamily="34" charset="0"/>
              </a:rPr>
              <a:t>After PFPR, the ROW plans are updated. </a:t>
            </a:r>
          </a:p>
          <a:p>
            <a:endParaRPr lang="en-US" sz="2800" dirty="0">
              <a:latin typeface="Abadi" panose="020B0604020104020204" pitchFamily="34" charset="0"/>
            </a:endParaRPr>
          </a:p>
          <a:p>
            <a:pPr marL="285750" indent="-285750">
              <a:buFont typeface="Arial" panose="020B0604020202020204" pitchFamily="34" charset="0"/>
              <a:buChar char="•"/>
            </a:pPr>
            <a:r>
              <a:rPr lang="en-US" sz="2800" dirty="0">
                <a:latin typeface="Abadi" panose="020B0604020104020204" pitchFamily="34" charset="0"/>
              </a:rPr>
              <a:t>PM coordinates with the DUO to determine if a </a:t>
            </a:r>
            <a:r>
              <a:rPr lang="en-US" sz="2800" b="1" dirty="0">
                <a:solidFill>
                  <a:srgbClr val="0070C0"/>
                </a:solidFill>
                <a:latin typeface="Abadi" panose="020B0604020104020204" pitchFamily="34" charset="0"/>
              </a:rPr>
              <a:t>ROW-UTL meeting </a:t>
            </a:r>
            <a:r>
              <a:rPr lang="en-US" sz="2800" dirty="0">
                <a:latin typeface="Abadi" panose="020B0604020104020204" pitchFamily="34" charset="0"/>
              </a:rPr>
              <a:t>is required. </a:t>
            </a:r>
          </a:p>
          <a:p>
            <a:endParaRPr lang="en-US" sz="2800" dirty="0">
              <a:latin typeface="Abadi" panose="020B0604020104020204" pitchFamily="34" charset="0"/>
            </a:endParaRPr>
          </a:p>
          <a:p>
            <a:pPr marL="285750" indent="-285750">
              <a:buFont typeface="Arial" panose="020B0604020202020204" pitchFamily="34" charset="0"/>
              <a:buChar char="•"/>
            </a:pPr>
            <a:r>
              <a:rPr lang="en-US" sz="2800" dirty="0">
                <a:latin typeface="Abadi" panose="020B0604020104020204" pitchFamily="34" charset="0"/>
              </a:rPr>
              <a:t>The </a:t>
            </a:r>
            <a:r>
              <a:rPr lang="en-US" sz="2800" b="1" dirty="0">
                <a:solidFill>
                  <a:srgbClr val="0070C0"/>
                </a:solidFill>
                <a:latin typeface="Abadi" panose="020B0604020104020204" pitchFamily="34" charset="0"/>
              </a:rPr>
              <a:t>purpose</a:t>
            </a:r>
            <a:r>
              <a:rPr lang="en-US" sz="2800" dirty="0">
                <a:latin typeface="Abadi" panose="020B0604020104020204" pitchFamily="34" charset="0"/>
              </a:rPr>
              <a:t> of the meeting is to ensure that there is </a:t>
            </a:r>
            <a:r>
              <a:rPr lang="en-US" sz="2800" b="1" dirty="0">
                <a:solidFill>
                  <a:srgbClr val="0070C0"/>
                </a:solidFill>
                <a:latin typeface="Abadi" panose="020B0604020104020204" pitchFamily="34" charset="0"/>
              </a:rPr>
              <a:t>enough ROW and easement for proposed utility relocations.</a:t>
            </a:r>
          </a:p>
          <a:p>
            <a:pPr marL="285750" indent="-285750">
              <a:buFont typeface="Arial" panose="020B0604020202020204" pitchFamily="34" charset="0"/>
              <a:buChar char="•"/>
            </a:pPr>
            <a:endParaRPr lang="en-US" dirty="0"/>
          </a:p>
        </p:txBody>
      </p:sp>
      <p:sp>
        <p:nvSpPr>
          <p:cNvPr id="15" name="TextBox 14">
            <a:extLst>
              <a:ext uri="{FF2B5EF4-FFF2-40B4-BE49-F238E27FC236}">
                <a16:creationId xmlns:a16="http://schemas.microsoft.com/office/drawing/2014/main" id="{BFC3B33B-C9C7-1582-3B97-C7C0D328223C}"/>
              </a:ext>
            </a:extLst>
          </p:cNvPr>
          <p:cNvSpPr txBox="1"/>
          <p:nvPr/>
        </p:nvSpPr>
        <p:spPr>
          <a:xfrm>
            <a:off x="4284881" y="2644364"/>
            <a:ext cx="991875" cy="461665"/>
          </a:xfrm>
          <a:prstGeom prst="rect">
            <a:avLst/>
          </a:prstGeom>
          <a:noFill/>
          <a:ln>
            <a:noFill/>
          </a:ln>
        </p:spPr>
        <p:txBody>
          <a:bodyPr wrap="square" rtlCol="0">
            <a:spAutoFit/>
          </a:bodyPr>
          <a:lstStyle/>
          <a:p>
            <a:r>
              <a:rPr lang="en-US" sz="2400" dirty="0">
                <a:latin typeface="Abadi" panose="020B0604020104020204" pitchFamily="34" charset="0"/>
              </a:rPr>
              <a:t>PFPR</a:t>
            </a:r>
          </a:p>
        </p:txBody>
      </p:sp>
      <p:sp>
        <p:nvSpPr>
          <p:cNvPr id="14" name="Rectangle 13">
            <a:extLst>
              <a:ext uri="{FF2B5EF4-FFF2-40B4-BE49-F238E27FC236}">
                <a16:creationId xmlns:a16="http://schemas.microsoft.com/office/drawing/2014/main" id="{5A5D4B7E-2668-FFAE-0172-D4BD8E314CE3}"/>
              </a:ext>
            </a:extLst>
          </p:cNvPr>
          <p:cNvSpPr/>
          <p:nvPr/>
        </p:nvSpPr>
        <p:spPr>
          <a:xfrm>
            <a:off x="2637674" y="1468450"/>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Draft ROW Plans</a:t>
            </a:r>
          </a:p>
        </p:txBody>
      </p:sp>
      <p:sp>
        <p:nvSpPr>
          <p:cNvPr id="16" name="Arrow: Down 15">
            <a:extLst>
              <a:ext uri="{FF2B5EF4-FFF2-40B4-BE49-F238E27FC236}">
                <a16:creationId xmlns:a16="http://schemas.microsoft.com/office/drawing/2014/main" id="{5EED6C4A-1A13-CDD4-F501-B0C0E2D73A58}"/>
              </a:ext>
            </a:extLst>
          </p:cNvPr>
          <p:cNvSpPr/>
          <p:nvPr/>
        </p:nvSpPr>
        <p:spPr>
          <a:xfrm rot="16200000">
            <a:off x="4479291" y="1859613"/>
            <a:ext cx="400571" cy="438754"/>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7B37167D-02E0-5AC4-9458-08FE9DA799B2}"/>
              </a:ext>
            </a:extLst>
          </p:cNvPr>
          <p:cNvCxnSpPr>
            <a:cxnSpLocks/>
          </p:cNvCxnSpPr>
          <p:nvPr/>
        </p:nvCxnSpPr>
        <p:spPr>
          <a:xfrm>
            <a:off x="4612342" y="1468450"/>
            <a:ext cx="0" cy="1169203"/>
          </a:xfrm>
          <a:prstGeom prst="line">
            <a:avLst/>
          </a:prstGeom>
          <a:ln w="508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7A05C9A-2723-67AC-0898-FAAD3046FBD8}"/>
              </a:ext>
            </a:extLst>
          </p:cNvPr>
          <p:cNvSpPr/>
          <p:nvPr/>
        </p:nvSpPr>
        <p:spPr>
          <a:xfrm>
            <a:off x="5107448" y="1484458"/>
            <a:ext cx="1441521" cy="1169203"/>
          </a:xfrm>
          <a:prstGeom prst="rect">
            <a:avLst/>
          </a:prstGeom>
          <a:noFill/>
          <a:ln w="635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55D9473-DAE3-2940-ECFF-6FF73EFC15B3}"/>
              </a:ext>
            </a:extLst>
          </p:cNvPr>
          <p:cNvSpPr/>
          <p:nvPr/>
        </p:nvSpPr>
        <p:spPr>
          <a:xfrm>
            <a:off x="7473239" y="1461739"/>
            <a:ext cx="2122329" cy="1175914"/>
          </a:xfrm>
          <a:prstGeom prst="rect">
            <a:avLst/>
          </a:prstGeom>
          <a:noFill/>
          <a:ln w="635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995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rgbClr val="D9B247"/>
          </a:solidFill>
          <a:sp3d>
            <a:bevelB w="82550"/>
          </a:sp3d>
        </p:spPr>
        <p:txBody>
          <a:bodyPr>
            <a:normAutofit/>
          </a:bodyPr>
          <a:lstStyle/>
          <a:p>
            <a:pPr algn="r"/>
            <a:r>
              <a:rPr lang="en-US" dirty="0">
                <a:solidFill>
                  <a:srgbClr val="0070C0"/>
                </a:solidFill>
                <a:latin typeface="Abadi" panose="020B0604020104020204" pitchFamily="34" charset="0"/>
              </a:rPr>
              <a:t>  Preliminary Design Phase Recap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lnSpcReduction="10000"/>
          </a:bodyPr>
          <a:lstStyle/>
          <a:p>
            <a:pPr marL="0" indent="0">
              <a:buNone/>
            </a:pPr>
            <a:r>
              <a:rPr lang="en-US" sz="2800" dirty="0">
                <a:solidFill>
                  <a:srgbClr val="0070C0"/>
                </a:solidFill>
                <a:latin typeface="Abadi" panose="020B0604020104020204" pitchFamily="34" charset="0"/>
              </a:rPr>
              <a:t>What is the purpose of PFPR?</a:t>
            </a:r>
          </a:p>
          <a:p>
            <a:pPr marL="457200" lvl="1" indent="0">
              <a:buNone/>
            </a:pPr>
            <a:r>
              <a:rPr lang="en-US" sz="2800" dirty="0">
                <a:latin typeface="Abadi" panose="020B0604020104020204" pitchFamily="34" charset="0"/>
              </a:rPr>
              <a:t>A. Ensure the design meets the need &amp; purpose of the project. </a:t>
            </a:r>
          </a:p>
          <a:p>
            <a:pPr marL="457200" lvl="1" indent="0">
              <a:buNone/>
            </a:pPr>
            <a:r>
              <a:rPr lang="en-US" sz="2800" dirty="0">
                <a:latin typeface="Abadi" panose="020B0604020104020204" pitchFamily="34" charset="0"/>
              </a:rPr>
              <a:t>B. Ensure that the project can be built and maintained.</a:t>
            </a:r>
          </a:p>
          <a:p>
            <a:pPr marL="457200" lvl="1" indent="0">
              <a:buNone/>
            </a:pPr>
            <a:r>
              <a:rPr lang="en-US" sz="2800" dirty="0">
                <a:latin typeface="Abadi" panose="020B0604020104020204" pitchFamily="34" charset="0"/>
              </a:rPr>
              <a:t>C. Identify the preliminary needs for ROW and easements. </a:t>
            </a:r>
          </a:p>
          <a:p>
            <a:pPr marL="457200" lvl="1" indent="0">
              <a:buNone/>
            </a:pPr>
            <a:r>
              <a:rPr lang="en-US" sz="2800" dirty="0">
                <a:latin typeface="Abadi" panose="020B0604020104020204" pitchFamily="34" charset="0"/>
              </a:rPr>
              <a:t>D. All of the above.</a:t>
            </a: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6B58D0F4-9131-4A42-228C-F15FE426B35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558391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4" end="4"/>
                                            </p:txEl>
                                          </p:spTgt>
                                        </p:tgtEl>
                                        <p:attrNameLst>
                                          <p:attrName>style.color</p:attrName>
                                        </p:attrNameLst>
                                      </p:cBhvr>
                                      <p:to>
                                        <a:srgbClr val="00B050"/>
                                      </p:to>
                                    </p:animClr>
                                    <p:animClr clrSpc="rgb" dir="cw">
                                      <p:cBhvr>
                                        <p:cTn id="7" dur="500" fill="hold"/>
                                        <p:tgtEl>
                                          <p:spTgt spid="3">
                                            <p:txEl>
                                              <p:pRg st="4" end="4"/>
                                            </p:txEl>
                                          </p:spTgt>
                                        </p:tgtEl>
                                        <p:attrNameLst>
                                          <p:attrName>fillcolor</p:attrName>
                                        </p:attrNameLst>
                                      </p:cBhvr>
                                      <p:to>
                                        <a:srgbClr val="00B050"/>
                                      </p:to>
                                    </p:animClr>
                                    <p:set>
                                      <p:cBhvr>
                                        <p:cTn id="8" dur="500" fill="hold"/>
                                        <p:tgtEl>
                                          <p:spTgt spid="3">
                                            <p:txEl>
                                              <p:pRg st="4" end="4"/>
                                            </p:txEl>
                                          </p:spTgt>
                                        </p:tgtEl>
                                        <p:attrNameLst>
                                          <p:attrName>fill.type</p:attrName>
                                        </p:attrNameLst>
                                      </p:cBhvr>
                                      <p:to>
                                        <p:strVal val="solid"/>
                                      </p:to>
                                    </p:set>
                                    <p:set>
                                      <p:cBhvr>
                                        <p:cTn id="9"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97541" y="450475"/>
            <a:ext cx="11248465" cy="5970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9208420" y="1765988"/>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Approved ROW Plans</a:t>
            </a:r>
          </a:p>
        </p:txBody>
      </p:sp>
      <p:sp>
        <p:nvSpPr>
          <p:cNvPr id="10" name="Rectangle 9">
            <a:extLst>
              <a:ext uri="{FF2B5EF4-FFF2-40B4-BE49-F238E27FC236}">
                <a16:creationId xmlns:a16="http://schemas.microsoft.com/office/drawing/2014/main" id="{ED6798FE-A494-43A9-B337-B961EF987C87}"/>
              </a:ext>
            </a:extLst>
          </p:cNvPr>
          <p:cNvSpPr/>
          <p:nvPr/>
        </p:nvSpPr>
        <p:spPr>
          <a:xfrm>
            <a:off x="1476417" y="1815850"/>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ROW Plans</a:t>
            </a:r>
          </a:p>
        </p:txBody>
      </p:sp>
      <p:sp>
        <p:nvSpPr>
          <p:cNvPr id="12" name="Rectangle 11">
            <a:extLst>
              <a:ext uri="{FF2B5EF4-FFF2-40B4-BE49-F238E27FC236}">
                <a16:creationId xmlns:a16="http://schemas.microsoft.com/office/drawing/2014/main" id="{994B1081-EA5D-468B-8C61-8F4D2E07B70D}"/>
              </a:ext>
            </a:extLst>
          </p:cNvPr>
          <p:cNvSpPr/>
          <p:nvPr/>
        </p:nvSpPr>
        <p:spPr>
          <a:xfrm>
            <a:off x="7344069" y="1765988"/>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L&amp;D Report </a:t>
            </a:r>
          </a:p>
        </p:txBody>
      </p:sp>
      <p:sp>
        <p:nvSpPr>
          <p:cNvPr id="24" name="Rectangle 23">
            <a:extLst>
              <a:ext uri="{FF2B5EF4-FFF2-40B4-BE49-F238E27FC236}">
                <a16:creationId xmlns:a16="http://schemas.microsoft.com/office/drawing/2014/main" id="{6B3BDCDE-F895-44A8-8BC0-921044B43A4A}"/>
              </a:ext>
            </a:extLst>
          </p:cNvPr>
          <p:cNvSpPr/>
          <p:nvPr/>
        </p:nvSpPr>
        <p:spPr>
          <a:xfrm>
            <a:off x="3408479" y="1782723"/>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ROW-UTL Mtg</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2959006" y="2367850"/>
            <a:ext cx="433229" cy="330294"/>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950723" y="656307"/>
            <a:ext cx="8611497" cy="646331"/>
          </a:xfrm>
          <a:prstGeom prst="rect">
            <a:avLst/>
          </a:prstGeom>
          <a:noFill/>
        </p:spPr>
        <p:txBody>
          <a:bodyPr wrap="square" rtlCol="0">
            <a:spAutoFit/>
          </a:bodyPr>
          <a:lstStyle/>
          <a:p>
            <a:r>
              <a:rPr lang="en-US" sz="3600" b="1" dirty="0"/>
              <a:t>ROW Plans (PFPR to ROW Authorization)</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6885933" y="2318683"/>
            <a:ext cx="477719" cy="384135"/>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8775572" y="2343654"/>
            <a:ext cx="481940" cy="329970"/>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A5CC162-FB27-4541-9394-E9B43D8DBF8D}"/>
              </a:ext>
            </a:extLst>
          </p:cNvPr>
          <p:cNvSpPr txBox="1"/>
          <p:nvPr/>
        </p:nvSpPr>
        <p:spPr>
          <a:xfrm>
            <a:off x="1128657" y="4108388"/>
            <a:ext cx="9934685" cy="2092881"/>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badi" panose="020B0604020104020204" pitchFamily="34" charset="0"/>
              </a:rPr>
              <a:t>After the ROW-UTL mtg, the plans are updated and finalized. </a:t>
            </a:r>
          </a:p>
          <a:p>
            <a:pPr marL="742950" lvl="1" indent="-285750">
              <a:buFont typeface="Arial" panose="020B0604020202020204" pitchFamily="34" charset="0"/>
              <a:buChar char="•"/>
            </a:pPr>
            <a:r>
              <a:rPr lang="en-US" sz="2800" dirty="0">
                <a:latin typeface="Abadi" panose="020B0604020104020204" pitchFamily="34" charset="0"/>
              </a:rPr>
              <a:t>The </a:t>
            </a:r>
            <a:r>
              <a:rPr lang="en-US" sz="2800" b="1" dirty="0">
                <a:solidFill>
                  <a:srgbClr val="0070C0"/>
                </a:solidFill>
                <a:latin typeface="Abadi" panose="020B0604020104020204" pitchFamily="34" charset="0"/>
              </a:rPr>
              <a:t>meeting minutes must be attached </a:t>
            </a:r>
            <a:r>
              <a:rPr lang="en-US" sz="2800" dirty="0">
                <a:latin typeface="Abadi" panose="020B0604020104020204" pitchFamily="34" charset="0"/>
              </a:rPr>
              <a:t>with the submission of the ROW plans to the Office of ROW. </a:t>
            </a:r>
          </a:p>
          <a:p>
            <a:endParaRPr lang="en-US" sz="2800" dirty="0">
              <a:latin typeface="Abadi" panose="020B0604020104020204" pitchFamily="34" charset="0"/>
            </a:endParaRPr>
          </a:p>
          <a:p>
            <a:pPr marL="285750" indent="-285750">
              <a:buFont typeface="Arial" panose="020B0604020202020204" pitchFamily="34" charset="0"/>
              <a:buChar char="•"/>
            </a:pPr>
            <a:endParaRPr lang="en-US" dirty="0"/>
          </a:p>
        </p:txBody>
      </p:sp>
      <p:sp>
        <p:nvSpPr>
          <p:cNvPr id="3" name="Rectangle 2">
            <a:extLst>
              <a:ext uri="{FF2B5EF4-FFF2-40B4-BE49-F238E27FC236}">
                <a16:creationId xmlns:a16="http://schemas.microsoft.com/office/drawing/2014/main" id="{0EFE900F-F9DD-D666-B657-E49C04FD489E}"/>
              </a:ext>
            </a:extLst>
          </p:cNvPr>
          <p:cNvSpPr/>
          <p:nvPr/>
        </p:nvSpPr>
        <p:spPr>
          <a:xfrm>
            <a:off x="5430063" y="1782722"/>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Submit ROW Plans</a:t>
            </a:r>
          </a:p>
        </p:txBody>
      </p:sp>
      <p:sp>
        <p:nvSpPr>
          <p:cNvPr id="5" name="Arrow: Down 4">
            <a:extLst>
              <a:ext uri="{FF2B5EF4-FFF2-40B4-BE49-F238E27FC236}">
                <a16:creationId xmlns:a16="http://schemas.microsoft.com/office/drawing/2014/main" id="{AFD5FE56-778F-0A93-CFBD-C73DB185CCB8}"/>
              </a:ext>
            </a:extLst>
          </p:cNvPr>
          <p:cNvSpPr/>
          <p:nvPr/>
        </p:nvSpPr>
        <p:spPr>
          <a:xfrm rot="16200000">
            <a:off x="4987231" y="2329225"/>
            <a:ext cx="455902" cy="384870"/>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5963EC4-264A-D895-DFA8-52D617F07219}"/>
              </a:ext>
            </a:extLst>
          </p:cNvPr>
          <p:cNvSpPr txBox="1"/>
          <p:nvPr/>
        </p:nvSpPr>
        <p:spPr>
          <a:xfrm>
            <a:off x="3507380" y="2637512"/>
            <a:ext cx="1725608" cy="383610"/>
          </a:xfrm>
          <a:prstGeom prst="rect">
            <a:avLst/>
          </a:prstGeom>
          <a:noFill/>
          <a:ln>
            <a:noFill/>
          </a:ln>
        </p:spPr>
        <p:txBody>
          <a:bodyPr wrap="square" rtlCol="0">
            <a:spAutoFit/>
          </a:bodyPr>
          <a:lstStyle/>
          <a:p>
            <a:r>
              <a:rPr lang="en-US" b="1" dirty="0">
                <a:solidFill>
                  <a:schemeClr val="bg1"/>
                </a:solidFill>
              </a:rPr>
              <a:t>(if needed)</a:t>
            </a:r>
            <a:endParaRPr lang="en-US" dirty="0">
              <a:solidFill>
                <a:schemeClr val="bg1"/>
              </a:solidFill>
            </a:endParaRPr>
          </a:p>
        </p:txBody>
      </p:sp>
      <p:sp>
        <p:nvSpPr>
          <p:cNvPr id="16" name="Rectangle 15">
            <a:extLst>
              <a:ext uri="{FF2B5EF4-FFF2-40B4-BE49-F238E27FC236}">
                <a16:creationId xmlns:a16="http://schemas.microsoft.com/office/drawing/2014/main" id="{4DEA4495-9866-1878-F6B4-FCD230BC97FA}"/>
              </a:ext>
            </a:extLst>
          </p:cNvPr>
          <p:cNvSpPr/>
          <p:nvPr/>
        </p:nvSpPr>
        <p:spPr>
          <a:xfrm>
            <a:off x="5452513" y="1768275"/>
            <a:ext cx="1441521" cy="1169203"/>
          </a:xfrm>
          <a:prstGeom prst="rect">
            <a:avLst/>
          </a:prstGeom>
          <a:noFill/>
          <a:ln w="635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allout: Up Arrow 14">
            <a:extLst>
              <a:ext uri="{FF2B5EF4-FFF2-40B4-BE49-F238E27FC236}">
                <a16:creationId xmlns:a16="http://schemas.microsoft.com/office/drawing/2014/main" id="{D0E784B1-8894-DD56-7341-E7CD8A8C094F}"/>
              </a:ext>
            </a:extLst>
          </p:cNvPr>
          <p:cNvSpPr/>
          <p:nvPr/>
        </p:nvSpPr>
        <p:spPr>
          <a:xfrm>
            <a:off x="4957582" y="2890234"/>
            <a:ext cx="2500608" cy="739965"/>
          </a:xfrm>
          <a:prstGeom prst="upArrowCallou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badi" panose="020B0604020104020204" pitchFamily="34" charset="0"/>
              </a:rPr>
              <a:t>Include mtg minutes</a:t>
            </a:r>
          </a:p>
        </p:txBody>
      </p:sp>
    </p:spTree>
    <p:extLst>
      <p:ext uri="{BB962C8B-B14F-4D97-AF65-F5344CB8AC3E}">
        <p14:creationId xmlns:p14="http://schemas.microsoft.com/office/powerpoint/2010/main" val="2857766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animEffect transition="in" filter="fade">
                                      <p:cBhvr>
                                        <p:cTn id="9" dur="1000"/>
                                        <p:tgtEl>
                                          <p:spTgt spid="16"/>
                                        </p:tgtEl>
                                      </p:cBhvr>
                                    </p:animEffect>
                                    <p:anim calcmode="lin" valueType="num">
                                      <p:cBhvr>
                                        <p:cTn id="10" dur="1000" fill="hold"/>
                                        <p:tgtEl>
                                          <p:spTgt spid="16"/>
                                        </p:tgtEl>
                                        <p:attrNameLst>
                                          <p:attrName>ppt_x</p:attrName>
                                        </p:attrNameLst>
                                      </p:cBhvr>
                                      <p:tavLst>
                                        <p:tav tm="0">
                                          <p:val>
                                            <p:strVal val="#ppt_x"/>
                                          </p:val>
                                        </p:tav>
                                        <p:tav tm="100000">
                                          <p:val>
                                            <p:strVal val="#ppt_x"/>
                                          </p:val>
                                        </p:tav>
                                      </p:tavLst>
                                    </p:anim>
                                    <p:anim calcmode="lin" valueType="num">
                                      <p:cBhvr>
                                        <p:cTn id="1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5" y="450476"/>
            <a:ext cx="11235016" cy="591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9168079" y="2095441"/>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Approved ROW Plans</a:t>
            </a:r>
          </a:p>
        </p:txBody>
      </p:sp>
      <p:sp>
        <p:nvSpPr>
          <p:cNvPr id="10" name="Rectangle 9">
            <a:extLst>
              <a:ext uri="{FF2B5EF4-FFF2-40B4-BE49-F238E27FC236}">
                <a16:creationId xmlns:a16="http://schemas.microsoft.com/office/drawing/2014/main" id="{ED6798FE-A494-43A9-B337-B961EF987C87}"/>
              </a:ext>
            </a:extLst>
          </p:cNvPr>
          <p:cNvSpPr/>
          <p:nvPr/>
        </p:nvSpPr>
        <p:spPr>
          <a:xfrm>
            <a:off x="1436076" y="2145303"/>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ROW Plans</a:t>
            </a:r>
          </a:p>
        </p:txBody>
      </p:sp>
      <p:sp>
        <p:nvSpPr>
          <p:cNvPr id="12" name="Rectangle 11">
            <a:extLst>
              <a:ext uri="{FF2B5EF4-FFF2-40B4-BE49-F238E27FC236}">
                <a16:creationId xmlns:a16="http://schemas.microsoft.com/office/drawing/2014/main" id="{994B1081-EA5D-468B-8C61-8F4D2E07B70D}"/>
              </a:ext>
            </a:extLst>
          </p:cNvPr>
          <p:cNvSpPr/>
          <p:nvPr/>
        </p:nvSpPr>
        <p:spPr>
          <a:xfrm>
            <a:off x="7303728" y="2095441"/>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L&amp;D Report </a:t>
            </a:r>
          </a:p>
        </p:txBody>
      </p:sp>
      <p:sp>
        <p:nvSpPr>
          <p:cNvPr id="24" name="Rectangle 23">
            <a:extLst>
              <a:ext uri="{FF2B5EF4-FFF2-40B4-BE49-F238E27FC236}">
                <a16:creationId xmlns:a16="http://schemas.microsoft.com/office/drawing/2014/main" id="{6B3BDCDE-F895-44A8-8BC0-921044B43A4A}"/>
              </a:ext>
            </a:extLst>
          </p:cNvPr>
          <p:cNvSpPr/>
          <p:nvPr/>
        </p:nvSpPr>
        <p:spPr>
          <a:xfrm>
            <a:off x="3368138" y="2112176"/>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ROW-UTL Mtg</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2933794" y="2682175"/>
            <a:ext cx="379752" cy="307072"/>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950723" y="656307"/>
            <a:ext cx="8611497" cy="646331"/>
          </a:xfrm>
          <a:prstGeom prst="rect">
            <a:avLst/>
          </a:prstGeom>
          <a:noFill/>
        </p:spPr>
        <p:txBody>
          <a:bodyPr wrap="square" rtlCol="0">
            <a:spAutoFit/>
          </a:bodyPr>
          <a:lstStyle/>
          <a:p>
            <a:r>
              <a:rPr lang="en-US" sz="3600" b="1" dirty="0"/>
              <a:t>ROW Plans (PFPR to ROW Authorization)</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6888953" y="2675979"/>
            <a:ext cx="343803" cy="35382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8798385" y="2700310"/>
            <a:ext cx="369842" cy="297176"/>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A5CC162-FB27-4541-9394-E9B43D8DBF8D}"/>
              </a:ext>
            </a:extLst>
          </p:cNvPr>
          <p:cNvSpPr txBox="1"/>
          <p:nvPr/>
        </p:nvSpPr>
        <p:spPr>
          <a:xfrm>
            <a:off x="1128657" y="3677925"/>
            <a:ext cx="10146702" cy="2523768"/>
          </a:xfrm>
          <a:prstGeom prst="rect">
            <a:avLst/>
          </a:prstGeom>
          <a:noFill/>
        </p:spPr>
        <p:txBody>
          <a:bodyPr wrap="square" rtlCol="0">
            <a:spAutoFit/>
          </a:bodyPr>
          <a:lstStyle/>
          <a:p>
            <a:endParaRPr lang="en-US" sz="2800" dirty="0">
              <a:latin typeface="Abadi" panose="020B0604020104020204" pitchFamily="34" charset="0"/>
            </a:endParaRPr>
          </a:p>
          <a:p>
            <a:pPr marL="285750" indent="-285750">
              <a:buFont typeface="Arial" panose="020B0604020202020204" pitchFamily="34" charset="0"/>
              <a:buChar char="•"/>
            </a:pPr>
            <a:r>
              <a:rPr lang="en-US" sz="2800" dirty="0">
                <a:latin typeface="Abadi" panose="020B0604020104020204" pitchFamily="34" charset="0"/>
              </a:rPr>
              <a:t>Before GDOT can purchase ROW, the project must be advertised that ROW will be acquired. </a:t>
            </a:r>
          </a:p>
          <a:p>
            <a:pPr marL="285750" indent="-285750">
              <a:buFont typeface="Arial" panose="020B0604020202020204" pitchFamily="34" charset="0"/>
              <a:buChar char="•"/>
            </a:pPr>
            <a:r>
              <a:rPr lang="en-US" sz="2800" dirty="0">
                <a:latin typeface="Abadi" panose="020B0604020104020204" pitchFamily="34" charset="0"/>
              </a:rPr>
              <a:t>This </a:t>
            </a:r>
            <a:r>
              <a:rPr lang="en-US" sz="2800" b="1" dirty="0">
                <a:solidFill>
                  <a:srgbClr val="0070C0"/>
                </a:solidFill>
                <a:latin typeface="Abadi" panose="020B0604020104020204" pitchFamily="34" charset="0"/>
              </a:rPr>
              <a:t>advertisement </a:t>
            </a:r>
            <a:r>
              <a:rPr lang="en-US" sz="2800" dirty="0">
                <a:latin typeface="Abadi" panose="020B0604020104020204" pitchFamily="34" charset="0"/>
              </a:rPr>
              <a:t>is done as part of the </a:t>
            </a:r>
            <a:r>
              <a:rPr lang="en-US" sz="2800" b="1" dirty="0">
                <a:solidFill>
                  <a:srgbClr val="0070C0"/>
                </a:solidFill>
                <a:latin typeface="Abadi" panose="020B0604020104020204" pitchFamily="34" charset="0"/>
              </a:rPr>
              <a:t>Location &amp; Design (L&amp;D) report</a:t>
            </a:r>
            <a:r>
              <a:rPr lang="en-US" sz="2800" dirty="0">
                <a:latin typeface="Abadi" panose="020B0604020104020204" pitchFamily="34" charset="0"/>
              </a:rPr>
              <a:t>. </a:t>
            </a:r>
          </a:p>
          <a:p>
            <a:pPr marL="285750" indent="-285750">
              <a:buFont typeface="Arial" panose="020B0604020202020204" pitchFamily="34" charset="0"/>
              <a:buChar char="•"/>
            </a:pPr>
            <a:endParaRPr lang="en-US" dirty="0"/>
          </a:p>
        </p:txBody>
      </p:sp>
      <p:sp>
        <p:nvSpPr>
          <p:cNvPr id="3" name="Rectangle 2">
            <a:extLst>
              <a:ext uri="{FF2B5EF4-FFF2-40B4-BE49-F238E27FC236}">
                <a16:creationId xmlns:a16="http://schemas.microsoft.com/office/drawing/2014/main" id="{0EFE900F-F9DD-D666-B657-E49C04FD489E}"/>
              </a:ext>
            </a:extLst>
          </p:cNvPr>
          <p:cNvSpPr/>
          <p:nvPr/>
        </p:nvSpPr>
        <p:spPr>
          <a:xfrm>
            <a:off x="5389722" y="2112175"/>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Final ROW Plans</a:t>
            </a:r>
          </a:p>
        </p:txBody>
      </p:sp>
      <p:sp>
        <p:nvSpPr>
          <p:cNvPr id="5" name="Arrow: Down 4">
            <a:extLst>
              <a:ext uri="{FF2B5EF4-FFF2-40B4-BE49-F238E27FC236}">
                <a16:creationId xmlns:a16="http://schemas.microsoft.com/office/drawing/2014/main" id="{AFD5FE56-778F-0A93-CFBD-C73DB185CCB8}"/>
              </a:ext>
            </a:extLst>
          </p:cNvPr>
          <p:cNvSpPr/>
          <p:nvPr/>
        </p:nvSpPr>
        <p:spPr>
          <a:xfrm rot="16200000">
            <a:off x="5027336" y="2682213"/>
            <a:ext cx="343802" cy="341353"/>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55963EC4-264A-D895-DFA8-52D617F07219}"/>
              </a:ext>
            </a:extLst>
          </p:cNvPr>
          <p:cNvSpPr txBox="1"/>
          <p:nvPr/>
        </p:nvSpPr>
        <p:spPr>
          <a:xfrm>
            <a:off x="3467039" y="2966965"/>
            <a:ext cx="1725608" cy="383610"/>
          </a:xfrm>
          <a:prstGeom prst="rect">
            <a:avLst/>
          </a:prstGeom>
          <a:noFill/>
          <a:ln>
            <a:noFill/>
          </a:ln>
        </p:spPr>
        <p:txBody>
          <a:bodyPr wrap="square" rtlCol="0">
            <a:spAutoFit/>
          </a:bodyPr>
          <a:lstStyle/>
          <a:p>
            <a:r>
              <a:rPr lang="en-US" b="1">
                <a:solidFill>
                  <a:schemeClr val="bg1"/>
                </a:solidFill>
              </a:rPr>
              <a:t>(if needed)</a:t>
            </a:r>
            <a:endParaRPr lang="en-US" dirty="0">
              <a:solidFill>
                <a:schemeClr val="bg1"/>
              </a:solidFill>
            </a:endParaRPr>
          </a:p>
        </p:txBody>
      </p:sp>
      <p:sp>
        <p:nvSpPr>
          <p:cNvPr id="14" name="Rectangle 13">
            <a:extLst>
              <a:ext uri="{FF2B5EF4-FFF2-40B4-BE49-F238E27FC236}">
                <a16:creationId xmlns:a16="http://schemas.microsoft.com/office/drawing/2014/main" id="{364BADE8-407C-A520-A082-4B0296EAA05E}"/>
              </a:ext>
            </a:extLst>
          </p:cNvPr>
          <p:cNvSpPr/>
          <p:nvPr/>
        </p:nvSpPr>
        <p:spPr>
          <a:xfrm>
            <a:off x="7295288" y="2071688"/>
            <a:ext cx="1441521" cy="1169203"/>
          </a:xfrm>
          <a:prstGeom prst="rect">
            <a:avLst/>
          </a:prstGeom>
          <a:noFill/>
          <a:ln w="635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568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animEffect transition="in" filter="fade">
                                      <p:cBhvr>
                                        <p:cTn id="9" dur="1000"/>
                                        <p:tgtEl>
                                          <p:spTgt spid="14"/>
                                        </p:tgtEl>
                                      </p:cBhvr>
                                    </p:animEffect>
                                    <p:anim calcmode="lin" valueType="num">
                                      <p:cBhvr>
                                        <p:cTn id="10" dur="1000" fill="hold"/>
                                        <p:tgtEl>
                                          <p:spTgt spid="14"/>
                                        </p:tgtEl>
                                        <p:attrNameLst>
                                          <p:attrName>ppt_x</p:attrName>
                                        </p:attrNameLst>
                                      </p:cBhvr>
                                      <p:tavLst>
                                        <p:tav tm="0">
                                          <p:val>
                                            <p:strVal val="#ppt_x"/>
                                          </p:val>
                                        </p:tav>
                                        <p:tav tm="100000">
                                          <p:val>
                                            <p:strVal val="#ppt_x"/>
                                          </p:val>
                                        </p:tav>
                                      </p:tavLst>
                                    </p:anim>
                                    <p:anim calcmode="lin" valueType="num">
                                      <p:cBhvr>
                                        <p:cTn id="1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4" y="463923"/>
            <a:ext cx="11248463" cy="592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9223726" y="2448403"/>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Approved ROW Plans</a:t>
            </a:r>
          </a:p>
        </p:txBody>
      </p:sp>
      <p:sp>
        <p:nvSpPr>
          <p:cNvPr id="10" name="Rectangle 9">
            <a:extLst>
              <a:ext uri="{FF2B5EF4-FFF2-40B4-BE49-F238E27FC236}">
                <a16:creationId xmlns:a16="http://schemas.microsoft.com/office/drawing/2014/main" id="{ED6798FE-A494-43A9-B337-B961EF987C87}"/>
              </a:ext>
            </a:extLst>
          </p:cNvPr>
          <p:cNvSpPr/>
          <p:nvPr/>
        </p:nvSpPr>
        <p:spPr>
          <a:xfrm>
            <a:off x="1491723" y="2498265"/>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ROW Plans</a:t>
            </a:r>
          </a:p>
        </p:txBody>
      </p:sp>
      <p:sp>
        <p:nvSpPr>
          <p:cNvPr id="12" name="Rectangle 11">
            <a:extLst>
              <a:ext uri="{FF2B5EF4-FFF2-40B4-BE49-F238E27FC236}">
                <a16:creationId xmlns:a16="http://schemas.microsoft.com/office/drawing/2014/main" id="{994B1081-EA5D-468B-8C61-8F4D2E07B70D}"/>
              </a:ext>
            </a:extLst>
          </p:cNvPr>
          <p:cNvSpPr/>
          <p:nvPr/>
        </p:nvSpPr>
        <p:spPr>
          <a:xfrm>
            <a:off x="7359375" y="2448403"/>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L&amp;D Report </a:t>
            </a:r>
          </a:p>
        </p:txBody>
      </p:sp>
      <p:sp>
        <p:nvSpPr>
          <p:cNvPr id="24" name="Rectangle 23">
            <a:extLst>
              <a:ext uri="{FF2B5EF4-FFF2-40B4-BE49-F238E27FC236}">
                <a16:creationId xmlns:a16="http://schemas.microsoft.com/office/drawing/2014/main" id="{6B3BDCDE-F895-44A8-8BC0-921044B43A4A}"/>
              </a:ext>
            </a:extLst>
          </p:cNvPr>
          <p:cNvSpPr/>
          <p:nvPr/>
        </p:nvSpPr>
        <p:spPr>
          <a:xfrm>
            <a:off x="3423785" y="2465138"/>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ROW-UTL Mtg     </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2985220" y="3039358"/>
            <a:ext cx="379753" cy="298632"/>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944000" y="809832"/>
            <a:ext cx="8611497" cy="646331"/>
          </a:xfrm>
          <a:prstGeom prst="rect">
            <a:avLst/>
          </a:prstGeom>
          <a:noFill/>
        </p:spPr>
        <p:txBody>
          <a:bodyPr wrap="square" rtlCol="0">
            <a:spAutoFit/>
          </a:bodyPr>
          <a:lstStyle/>
          <a:p>
            <a:r>
              <a:rPr lang="en-US" sz="3600" b="1" dirty="0"/>
              <a:t>ROW Plans (PFPR to ROW Authorization)</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6908600" y="2993737"/>
            <a:ext cx="424244" cy="34538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8791199" y="3025748"/>
            <a:ext cx="428465" cy="277137"/>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A5CC162-FB27-4541-9394-E9B43D8DBF8D}"/>
              </a:ext>
            </a:extLst>
          </p:cNvPr>
          <p:cNvSpPr txBox="1"/>
          <p:nvPr/>
        </p:nvSpPr>
        <p:spPr>
          <a:xfrm>
            <a:off x="1411040" y="4461978"/>
            <a:ext cx="9934685" cy="80021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badi" panose="020B0604020104020204" pitchFamily="34" charset="0"/>
              </a:rPr>
              <a:t>ROW plans are approved </a:t>
            </a:r>
            <a:r>
              <a:rPr lang="en-US" sz="2800" u="sng" dirty="0">
                <a:latin typeface="Abadi" panose="020B0604020104020204" pitchFamily="34" charset="0"/>
              </a:rPr>
              <a:t>after</a:t>
            </a:r>
            <a:r>
              <a:rPr lang="en-US" sz="2800" dirty="0">
                <a:latin typeface="Abadi" panose="020B0604020104020204" pitchFamily="34" charset="0"/>
              </a:rPr>
              <a:t> the L&amp;D report is signed.</a:t>
            </a:r>
          </a:p>
          <a:p>
            <a:pPr marL="285750" indent="-285750">
              <a:buFont typeface="Arial" panose="020B0604020202020204" pitchFamily="34" charset="0"/>
              <a:buChar char="•"/>
            </a:pPr>
            <a:endParaRPr lang="en-US" dirty="0"/>
          </a:p>
        </p:txBody>
      </p:sp>
      <p:sp>
        <p:nvSpPr>
          <p:cNvPr id="3" name="Rectangle 2">
            <a:extLst>
              <a:ext uri="{FF2B5EF4-FFF2-40B4-BE49-F238E27FC236}">
                <a16:creationId xmlns:a16="http://schemas.microsoft.com/office/drawing/2014/main" id="{0EFE900F-F9DD-D666-B657-E49C04FD489E}"/>
              </a:ext>
            </a:extLst>
          </p:cNvPr>
          <p:cNvSpPr/>
          <p:nvPr/>
        </p:nvSpPr>
        <p:spPr>
          <a:xfrm>
            <a:off x="5445369" y="2465137"/>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Final ROW Plans</a:t>
            </a:r>
          </a:p>
        </p:txBody>
      </p:sp>
      <p:sp>
        <p:nvSpPr>
          <p:cNvPr id="5" name="Arrow: Down 4">
            <a:extLst>
              <a:ext uri="{FF2B5EF4-FFF2-40B4-BE49-F238E27FC236}">
                <a16:creationId xmlns:a16="http://schemas.microsoft.com/office/drawing/2014/main" id="{AFD5FE56-778F-0A93-CFBD-C73DB185CCB8}"/>
              </a:ext>
            </a:extLst>
          </p:cNvPr>
          <p:cNvSpPr/>
          <p:nvPr/>
        </p:nvSpPr>
        <p:spPr>
          <a:xfrm rot="16200000">
            <a:off x="5015671" y="2998505"/>
            <a:ext cx="402425" cy="35766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7CBE8D8-0CA8-4FC6-B25D-286E45079FA2}"/>
              </a:ext>
            </a:extLst>
          </p:cNvPr>
          <p:cNvSpPr/>
          <p:nvPr/>
        </p:nvSpPr>
        <p:spPr>
          <a:xfrm>
            <a:off x="9223726" y="2424650"/>
            <a:ext cx="1441521" cy="1169203"/>
          </a:xfrm>
          <a:prstGeom prst="rect">
            <a:avLst/>
          </a:prstGeom>
          <a:noFill/>
          <a:ln w="635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5C264F9-E9DF-79B5-3705-0B89295CEEA6}"/>
              </a:ext>
            </a:extLst>
          </p:cNvPr>
          <p:cNvSpPr txBox="1"/>
          <p:nvPr/>
        </p:nvSpPr>
        <p:spPr>
          <a:xfrm>
            <a:off x="3522686" y="3319927"/>
            <a:ext cx="1725608" cy="383610"/>
          </a:xfrm>
          <a:prstGeom prst="rect">
            <a:avLst/>
          </a:prstGeom>
          <a:noFill/>
          <a:ln>
            <a:noFill/>
          </a:ln>
        </p:spPr>
        <p:txBody>
          <a:bodyPr wrap="square" rtlCol="0">
            <a:spAutoFit/>
          </a:bodyPr>
          <a:lstStyle/>
          <a:p>
            <a:r>
              <a:rPr lang="en-US" b="1" dirty="0">
                <a:solidFill>
                  <a:schemeClr val="bg1"/>
                </a:solidFill>
              </a:rPr>
              <a:t>(if needed)</a:t>
            </a:r>
            <a:endParaRPr lang="en-US" dirty="0">
              <a:solidFill>
                <a:schemeClr val="bg1"/>
              </a:solidFill>
            </a:endParaRPr>
          </a:p>
        </p:txBody>
      </p:sp>
    </p:spTree>
    <p:extLst>
      <p:ext uri="{BB962C8B-B14F-4D97-AF65-F5344CB8AC3E}">
        <p14:creationId xmlns:p14="http://schemas.microsoft.com/office/powerpoint/2010/main" val="2932302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animEffect transition="in" filter="fade">
                                      <p:cBhvr>
                                        <p:cTn id="9" dur="1000"/>
                                        <p:tgtEl>
                                          <p:spTgt spid="14"/>
                                        </p:tgtEl>
                                      </p:cBhvr>
                                    </p:animEffect>
                                    <p:anim calcmode="lin" valueType="num">
                                      <p:cBhvr>
                                        <p:cTn id="10" dur="1000" fill="hold"/>
                                        <p:tgtEl>
                                          <p:spTgt spid="14"/>
                                        </p:tgtEl>
                                        <p:attrNameLst>
                                          <p:attrName>ppt_x</p:attrName>
                                        </p:attrNameLst>
                                      </p:cBhvr>
                                      <p:tavLst>
                                        <p:tav tm="0">
                                          <p:val>
                                            <p:strVal val="#ppt_x"/>
                                          </p:val>
                                        </p:tav>
                                        <p:tav tm="100000">
                                          <p:val>
                                            <p:strVal val="#ppt_x"/>
                                          </p:val>
                                        </p:tav>
                                      </p:tavLst>
                                    </p:anim>
                                    <p:anim calcmode="lin" valueType="num">
                                      <p:cBhvr>
                                        <p:cTn id="1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4" y="457199"/>
            <a:ext cx="11248463" cy="592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8441242" y="2721997"/>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Approved ROW Plans</a:t>
            </a:r>
          </a:p>
        </p:txBody>
      </p:sp>
      <p:sp>
        <p:nvSpPr>
          <p:cNvPr id="10" name="Rectangle 9">
            <a:extLst>
              <a:ext uri="{FF2B5EF4-FFF2-40B4-BE49-F238E27FC236}">
                <a16:creationId xmlns:a16="http://schemas.microsoft.com/office/drawing/2014/main" id="{ED6798FE-A494-43A9-B337-B961EF987C87}"/>
              </a:ext>
            </a:extLst>
          </p:cNvPr>
          <p:cNvSpPr/>
          <p:nvPr/>
        </p:nvSpPr>
        <p:spPr>
          <a:xfrm>
            <a:off x="1737290" y="2770207"/>
            <a:ext cx="1441525" cy="1140310"/>
          </a:xfrm>
          <a:prstGeom prst="rect">
            <a:avLst/>
          </a:prstGeom>
          <a:solidFill>
            <a:srgbClr val="00B05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NEPA Approval</a:t>
            </a:r>
          </a:p>
        </p:txBody>
      </p:sp>
      <p:sp>
        <p:nvSpPr>
          <p:cNvPr id="12" name="Rectangle 11">
            <a:extLst>
              <a:ext uri="{FF2B5EF4-FFF2-40B4-BE49-F238E27FC236}">
                <a16:creationId xmlns:a16="http://schemas.microsoft.com/office/drawing/2014/main" id="{994B1081-EA5D-468B-8C61-8F4D2E07B70D}"/>
              </a:ext>
            </a:extLst>
          </p:cNvPr>
          <p:cNvSpPr/>
          <p:nvPr/>
        </p:nvSpPr>
        <p:spPr>
          <a:xfrm>
            <a:off x="5078574" y="2770207"/>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L&amp;D Report </a:t>
            </a:r>
          </a:p>
        </p:txBody>
      </p:sp>
      <p:sp>
        <p:nvSpPr>
          <p:cNvPr id="27" name="TextBox 26">
            <a:extLst>
              <a:ext uri="{FF2B5EF4-FFF2-40B4-BE49-F238E27FC236}">
                <a16:creationId xmlns:a16="http://schemas.microsoft.com/office/drawing/2014/main" id="{A1A7B0C7-5828-433F-A41A-409DE8E4782B}"/>
              </a:ext>
            </a:extLst>
          </p:cNvPr>
          <p:cNvSpPr txBox="1"/>
          <p:nvPr/>
        </p:nvSpPr>
        <p:spPr>
          <a:xfrm>
            <a:off x="1950723" y="656307"/>
            <a:ext cx="8611497" cy="646331"/>
          </a:xfrm>
          <a:prstGeom prst="rect">
            <a:avLst/>
          </a:prstGeom>
          <a:noFill/>
        </p:spPr>
        <p:txBody>
          <a:bodyPr wrap="square" rtlCol="0">
            <a:spAutoFit/>
          </a:bodyPr>
          <a:lstStyle/>
          <a:p>
            <a:r>
              <a:rPr lang="en-US" sz="3600" b="1" dirty="0"/>
              <a:t>ROW Plans (PFPR to ROW Authorization)</a:t>
            </a:r>
          </a:p>
        </p:txBody>
      </p:sp>
      <p:sp>
        <p:nvSpPr>
          <p:cNvPr id="16" name="Arrow: Curved Up 15">
            <a:extLst>
              <a:ext uri="{FF2B5EF4-FFF2-40B4-BE49-F238E27FC236}">
                <a16:creationId xmlns:a16="http://schemas.microsoft.com/office/drawing/2014/main" id="{3F4458CB-3E87-55A8-6C7F-98C4864654BE}"/>
              </a:ext>
            </a:extLst>
          </p:cNvPr>
          <p:cNvSpPr/>
          <p:nvPr/>
        </p:nvSpPr>
        <p:spPr>
          <a:xfrm>
            <a:off x="3056709" y="3982666"/>
            <a:ext cx="1938873" cy="479766"/>
          </a:xfrm>
          <a:prstGeom prst="curvedUpArrow">
            <a:avLst/>
          </a:prstGeom>
          <a:solidFill>
            <a:srgbClr val="00B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Arrow: Curved Up 16">
            <a:extLst>
              <a:ext uri="{FF2B5EF4-FFF2-40B4-BE49-F238E27FC236}">
                <a16:creationId xmlns:a16="http://schemas.microsoft.com/office/drawing/2014/main" id="{D251496D-B66C-A97E-119B-64B5A5DCBE61}"/>
              </a:ext>
            </a:extLst>
          </p:cNvPr>
          <p:cNvSpPr/>
          <p:nvPr/>
        </p:nvSpPr>
        <p:spPr>
          <a:xfrm>
            <a:off x="6457343" y="3990778"/>
            <a:ext cx="1983899" cy="479766"/>
          </a:xfrm>
          <a:prstGeom prst="curvedUpArrow">
            <a:avLst/>
          </a:prstGeom>
          <a:solidFill>
            <a:srgbClr val="00B0F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955E2961-A7EA-8FA7-E64E-464C97E295DE}"/>
              </a:ext>
            </a:extLst>
          </p:cNvPr>
          <p:cNvSpPr txBox="1"/>
          <p:nvPr/>
        </p:nvSpPr>
        <p:spPr>
          <a:xfrm>
            <a:off x="2199807" y="3862307"/>
            <a:ext cx="969729" cy="830997"/>
          </a:xfrm>
          <a:prstGeom prst="rect">
            <a:avLst/>
          </a:prstGeom>
          <a:noFill/>
          <a:ln>
            <a:noFill/>
          </a:ln>
        </p:spPr>
        <p:txBody>
          <a:bodyPr wrap="square" rtlCol="0">
            <a:spAutoFit/>
          </a:bodyPr>
          <a:lstStyle/>
          <a:p>
            <a:r>
              <a:rPr lang="en-US" sz="2400" dirty="0">
                <a:latin typeface="Abadi" panose="020B0604020104020204" pitchFamily="34" charset="0"/>
              </a:rPr>
              <a:t>NEPA Date </a:t>
            </a:r>
          </a:p>
        </p:txBody>
      </p:sp>
      <p:sp>
        <p:nvSpPr>
          <p:cNvPr id="13" name="TextBox 12">
            <a:extLst>
              <a:ext uri="{FF2B5EF4-FFF2-40B4-BE49-F238E27FC236}">
                <a16:creationId xmlns:a16="http://schemas.microsoft.com/office/drawing/2014/main" id="{A74B0FBA-137B-BE93-FEB2-8CADD396D045}"/>
              </a:ext>
            </a:extLst>
          </p:cNvPr>
          <p:cNvSpPr txBox="1"/>
          <p:nvPr/>
        </p:nvSpPr>
        <p:spPr>
          <a:xfrm>
            <a:off x="5734658" y="3862307"/>
            <a:ext cx="969729" cy="830997"/>
          </a:xfrm>
          <a:prstGeom prst="rect">
            <a:avLst/>
          </a:prstGeom>
          <a:noFill/>
          <a:ln>
            <a:noFill/>
          </a:ln>
        </p:spPr>
        <p:txBody>
          <a:bodyPr wrap="square" rtlCol="0">
            <a:spAutoFit/>
          </a:bodyPr>
          <a:lstStyle/>
          <a:p>
            <a:r>
              <a:rPr lang="en-US" sz="2400" dirty="0">
                <a:latin typeface="Abadi" panose="020B0604020104020204" pitchFamily="34" charset="0"/>
              </a:rPr>
              <a:t>L&amp;D Date </a:t>
            </a:r>
          </a:p>
        </p:txBody>
      </p:sp>
    </p:spTree>
    <p:extLst>
      <p:ext uri="{BB962C8B-B14F-4D97-AF65-F5344CB8AC3E}">
        <p14:creationId xmlns:p14="http://schemas.microsoft.com/office/powerpoint/2010/main" val="664501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grpId="0" nodeType="clickEffect">
                                  <p:stCondLst>
                                    <p:cond delay="0"/>
                                  </p:stCondLst>
                                  <p:childTnLst>
                                    <p:animMotion origin="layout" path="M -2.29167E-6 2.22222E-6 L 0.05899 0.04143 C 0.07123 0.05092 0.08985 0.05602 0.10912 0.05602 C 0.13125 0.05602 0.14896 0.05092 0.1612 0.04143 L 0.22045 2.22222E-6 " pathEditMode="relative" rAng="0" ptsTypes="AAAAA">
                                      <p:cBhvr>
                                        <p:cTn id="6" dur="2000" fill="hold"/>
                                        <p:tgtEl>
                                          <p:spTgt spid="11"/>
                                        </p:tgtEl>
                                        <p:attrNameLst>
                                          <p:attrName>ppt_x</p:attrName>
                                          <p:attrName>ppt_y</p:attrName>
                                        </p:attrNameLst>
                                      </p:cBhvr>
                                      <p:rCtr x="11016" y="2801"/>
                                    </p:animMotion>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500"/>
                            </p:stCondLst>
                            <p:childTnLst>
                              <p:par>
                                <p:cTn id="15" presetID="37" presetClass="path" presetSubtype="0" accel="50000" decel="50000" fill="hold" grpId="0" nodeType="afterEffect">
                                  <p:stCondLst>
                                    <p:cond delay="0"/>
                                  </p:stCondLst>
                                  <p:childTnLst>
                                    <p:animMotion origin="layout" path="M 3.95833E-6 -1.85185E-6 L 0.06002 0.04213 C 0.07265 0.05162 0.09153 0.05695 0.11119 0.05695 C 0.13359 0.05695 0.15156 0.05162 0.16419 0.04213 L 0.22448 -1.85185E-6 " pathEditMode="relative" rAng="0" ptsTypes="AAAAA">
                                      <p:cBhvr>
                                        <p:cTn id="16" dur="2000" fill="hold"/>
                                        <p:tgtEl>
                                          <p:spTgt spid="13"/>
                                        </p:tgtEl>
                                        <p:attrNameLst>
                                          <p:attrName>ppt_x</p:attrName>
                                          <p:attrName>ppt_y</p:attrName>
                                        </p:attrNameLst>
                                      </p:cBhvr>
                                      <p:rCtr x="11224" y="2847"/>
                                    </p:animMotion>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1" grpId="0"/>
      <p:bldP spid="13" grpId="0"/>
      <p:bldP spid="13" grpId="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normAutofit fontScale="90000"/>
          </a:bodyPr>
          <a:lstStyle/>
          <a:p>
            <a:r>
              <a:rPr lang="en-US" b="1" dirty="0"/>
              <a:t>ROW Plans </a:t>
            </a:r>
            <a:br>
              <a:rPr lang="en-US" b="1" dirty="0"/>
            </a:br>
            <a:r>
              <a:rPr lang="en-US" b="1" dirty="0"/>
              <a:t>Process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1"/>
            <a:ext cx="9601196" cy="3923681"/>
          </a:xfrm>
        </p:spPr>
        <p:txBody>
          <a:bodyPr>
            <a:normAutofit/>
          </a:bodyPr>
          <a:lstStyle/>
          <a:p>
            <a:r>
              <a:rPr lang="en-US" sz="2800" dirty="0">
                <a:solidFill>
                  <a:schemeClr val="tx1"/>
                </a:solidFill>
                <a:latin typeface="Abadi" panose="020B0604020104020204" pitchFamily="34" charset="0"/>
              </a:rPr>
              <a:t>The </a:t>
            </a:r>
            <a:r>
              <a:rPr lang="en-US" sz="2800" dirty="0">
                <a:solidFill>
                  <a:srgbClr val="FF0000"/>
                </a:solidFill>
                <a:latin typeface="Abadi" panose="020B0604020104020204" pitchFamily="34" charset="0"/>
              </a:rPr>
              <a:t>ROW/UTL team meeting </a:t>
            </a:r>
            <a:r>
              <a:rPr lang="en-US" sz="2800" dirty="0">
                <a:solidFill>
                  <a:schemeClr val="tx1"/>
                </a:solidFill>
                <a:latin typeface="Abadi" panose="020B0604020104020204" pitchFamily="34" charset="0"/>
              </a:rPr>
              <a:t>is held approximately </a:t>
            </a:r>
            <a:r>
              <a:rPr lang="en-US" sz="2800" dirty="0">
                <a:solidFill>
                  <a:srgbClr val="FF0000"/>
                </a:solidFill>
                <a:latin typeface="Abadi" panose="020B0604020104020204" pitchFamily="34" charset="0"/>
              </a:rPr>
              <a:t>2 weeks before </a:t>
            </a:r>
            <a:r>
              <a:rPr lang="en-US" sz="2800" dirty="0">
                <a:solidFill>
                  <a:schemeClr val="tx1"/>
                </a:solidFill>
                <a:latin typeface="Abadi" panose="020B0604020104020204" pitchFamily="34" charset="0"/>
              </a:rPr>
              <a:t>the ROW plans are submitted.</a:t>
            </a:r>
          </a:p>
          <a:p>
            <a:r>
              <a:rPr lang="en-US" sz="2800" dirty="0">
                <a:solidFill>
                  <a:schemeClr val="tx1"/>
                </a:solidFill>
                <a:latin typeface="Abadi" panose="020B0604020104020204" pitchFamily="34" charset="0"/>
              </a:rPr>
              <a:t>The draft </a:t>
            </a:r>
            <a:r>
              <a:rPr lang="en-US" sz="2800" dirty="0">
                <a:solidFill>
                  <a:srgbClr val="FF0000"/>
                </a:solidFill>
                <a:latin typeface="Abadi" panose="020B0604020104020204" pitchFamily="34" charset="0"/>
              </a:rPr>
              <a:t>ROW plans </a:t>
            </a:r>
            <a:r>
              <a:rPr lang="en-US" sz="2800" dirty="0">
                <a:solidFill>
                  <a:schemeClr val="tx1"/>
                </a:solidFill>
                <a:latin typeface="Abadi" panose="020B0604020104020204" pitchFamily="34" charset="0"/>
              </a:rPr>
              <a:t>are submitted about </a:t>
            </a:r>
            <a:r>
              <a:rPr lang="en-US" sz="2800" dirty="0">
                <a:solidFill>
                  <a:srgbClr val="FF0000"/>
                </a:solidFill>
                <a:latin typeface="Abadi" panose="020B0604020104020204" pitchFamily="34" charset="0"/>
              </a:rPr>
              <a:t>1 week before </a:t>
            </a:r>
            <a:r>
              <a:rPr lang="en-US" sz="2800" dirty="0">
                <a:solidFill>
                  <a:schemeClr val="tx1"/>
                </a:solidFill>
                <a:latin typeface="Abadi" panose="020B0604020104020204" pitchFamily="34" charset="0"/>
              </a:rPr>
              <a:t>L&amp;D Report is submitted. </a:t>
            </a:r>
          </a:p>
          <a:p>
            <a:pPr lvl="1"/>
            <a:r>
              <a:rPr lang="en-US" sz="2800" dirty="0">
                <a:solidFill>
                  <a:schemeClr val="tx1"/>
                </a:solidFill>
                <a:latin typeface="Abadi" panose="020B0604020104020204" pitchFamily="34" charset="0"/>
              </a:rPr>
              <a:t>The UTL-ROW team </a:t>
            </a:r>
            <a:r>
              <a:rPr lang="en-US" sz="2800" u="sng" dirty="0">
                <a:solidFill>
                  <a:schemeClr val="tx1"/>
                </a:solidFill>
                <a:latin typeface="Abadi" panose="020B0604020104020204" pitchFamily="34" charset="0"/>
              </a:rPr>
              <a:t>meeting minutes</a:t>
            </a:r>
            <a:r>
              <a:rPr lang="en-US" sz="2800" dirty="0">
                <a:solidFill>
                  <a:schemeClr val="tx1"/>
                </a:solidFill>
                <a:latin typeface="Abadi" panose="020B0604020104020204" pitchFamily="34" charset="0"/>
              </a:rPr>
              <a:t> are to be </a:t>
            </a:r>
            <a:r>
              <a:rPr lang="en-US" sz="2800" u="sng" dirty="0">
                <a:solidFill>
                  <a:schemeClr val="tx1"/>
                </a:solidFill>
                <a:latin typeface="Abadi" panose="020B0604020104020204" pitchFamily="34" charset="0"/>
              </a:rPr>
              <a:t>attached</a:t>
            </a:r>
            <a:r>
              <a:rPr lang="en-US" sz="2800" dirty="0">
                <a:solidFill>
                  <a:schemeClr val="tx1"/>
                </a:solidFill>
                <a:latin typeface="Abadi" panose="020B0604020104020204" pitchFamily="34" charset="0"/>
              </a:rPr>
              <a:t> to the submission of the plans. </a:t>
            </a:r>
          </a:p>
          <a:p>
            <a:pPr lvl="1"/>
            <a:r>
              <a:rPr lang="en-US" sz="2800" b="1" dirty="0">
                <a:solidFill>
                  <a:schemeClr val="tx1"/>
                </a:solidFill>
                <a:latin typeface="Abadi" panose="020B0604020104020204" pitchFamily="34" charset="0"/>
              </a:rPr>
              <a:t>PM submit ROW plans </a:t>
            </a:r>
            <a:r>
              <a:rPr lang="en-US" sz="2800" dirty="0">
                <a:solidFill>
                  <a:schemeClr val="tx1"/>
                </a:solidFill>
                <a:latin typeface="Abadi" panose="020B0604020104020204" pitchFamily="34" charset="0"/>
              </a:rPr>
              <a:t>– follow P6 BL</a:t>
            </a:r>
          </a:p>
          <a:p>
            <a:endParaRPr lang="en-US" dirty="0">
              <a:latin typeface="Abadi" panose="020B0604020104020204" pitchFamily="34" charset="0"/>
            </a:endParaRPr>
          </a:p>
          <a:p>
            <a:endParaRPr lang="en-US" dirty="0"/>
          </a:p>
        </p:txBody>
      </p:sp>
      <p:pic>
        <p:nvPicPr>
          <p:cNvPr id="5" name="Picture 4" descr="Diagram&#10;&#10;Description automatically generated">
            <a:extLst>
              <a:ext uri="{FF2B5EF4-FFF2-40B4-BE49-F238E27FC236}">
                <a16:creationId xmlns:a16="http://schemas.microsoft.com/office/drawing/2014/main" id="{A4FFF1EB-F4A4-4908-90B5-E9798AD952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9617" y="637482"/>
            <a:ext cx="3167230" cy="1648517"/>
          </a:xfrm>
          <a:prstGeom prst="rect">
            <a:avLst/>
          </a:prstGeom>
        </p:spPr>
      </p:pic>
    </p:spTree>
    <p:extLst>
      <p:ext uri="{BB962C8B-B14F-4D97-AF65-F5344CB8AC3E}">
        <p14:creationId xmlns:p14="http://schemas.microsoft.com/office/powerpoint/2010/main" val="326821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305699" y="982132"/>
            <a:ext cx="9601196" cy="1303867"/>
          </a:xfrm>
        </p:spPr>
        <p:txBody>
          <a:bodyPr>
            <a:normAutofit fontScale="90000"/>
          </a:bodyPr>
          <a:lstStyle/>
          <a:p>
            <a:r>
              <a:rPr lang="en-US" b="1" dirty="0"/>
              <a:t>ROW Plans </a:t>
            </a:r>
            <a:br>
              <a:rPr lang="en-US" b="1" dirty="0"/>
            </a:br>
            <a:r>
              <a:rPr lang="en-US" b="1" dirty="0"/>
              <a:t>Process </a:t>
            </a:r>
            <a:r>
              <a:rPr lang="en-US" sz="2000" b="1" dirty="0"/>
              <a:t>(continued)</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1"/>
            <a:ext cx="9601196" cy="3697059"/>
          </a:xfrm>
        </p:spPr>
        <p:txBody>
          <a:bodyPr>
            <a:normAutofit/>
          </a:bodyPr>
          <a:lstStyle/>
          <a:p>
            <a:r>
              <a:rPr lang="en-US" sz="2800" dirty="0">
                <a:solidFill>
                  <a:schemeClr val="tx1"/>
                </a:solidFill>
                <a:latin typeface="Abadi" panose="020B0604020104020204" pitchFamily="34" charset="0"/>
              </a:rPr>
              <a:t>To submit the ROW plans to the Office of Right-of-Way:</a:t>
            </a:r>
          </a:p>
          <a:p>
            <a:pPr lvl="1"/>
            <a:r>
              <a:rPr lang="en-US" sz="2800" dirty="0">
                <a:solidFill>
                  <a:schemeClr val="tx1"/>
                </a:solidFill>
                <a:latin typeface="Abadi" panose="020B0604020104020204" pitchFamily="34" charset="0"/>
              </a:rPr>
              <a:t>Follow the ProjectWise workflow for </a:t>
            </a:r>
            <a:r>
              <a:rPr lang="en-US" sz="2800" dirty="0">
                <a:solidFill>
                  <a:srgbClr val="00B0F0"/>
                </a:solidFill>
                <a:latin typeface="Abadi" panose="020B0604020104020204" pitchFamily="34" charset="0"/>
              </a:rPr>
              <a:t>“Right of Way Plans Approval and Revision Process”</a:t>
            </a:r>
          </a:p>
          <a:p>
            <a:pPr lvl="1"/>
            <a:r>
              <a:rPr lang="en-US" sz="2800" dirty="0">
                <a:solidFill>
                  <a:schemeClr val="tx1"/>
                </a:solidFill>
                <a:latin typeface="Abadi" panose="020B0604020104020204" pitchFamily="34" charset="0"/>
              </a:rPr>
              <a:t>Prepare the </a:t>
            </a:r>
            <a:r>
              <a:rPr lang="en-US" sz="2800" dirty="0">
                <a:solidFill>
                  <a:srgbClr val="00B0F0"/>
                </a:solidFill>
                <a:latin typeface="Abadi" panose="020B0604020104020204" pitchFamily="34" charset="0"/>
              </a:rPr>
              <a:t>“ROW Plan Submittal Letter”</a:t>
            </a:r>
            <a:endParaRPr lang="en-US" sz="2800" dirty="0">
              <a:solidFill>
                <a:schemeClr val="tx1"/>
              </a:solidFill>
              <a:latin typeface="Abadi" panose="020B0604020104020204" pitchFamily="34" charset="0"/>
            </a:endParaRPr>
          </a:p>
          <a:p>
            <a:pPr lvl="2"/>
            <a:r>
              <a:rPr lang="en-US" sz="2800" dirty="0">
                <a:solidFill>
                  <a:schemeClr val="tx1"/>
                </a:solidFill>
                <a:latin typeface="Abadi" panose="020B0604020104020204" pitchFamily="34" charset="0"/>
              </a:rPr>
              <a:t>Email the letter and plans to </a:t>
            </a:r>
            <a:r>
              <a:rPr lang="en-US" sz="2800" dirty="0">
                <a:solidFill>
                  <a:srgbClr val="0070C0"/>
                </a:solidFill>
                <a:latin typeface="Abadi" panose="020B0604020104020204" pitchFamily="34" charset="0"/>
                <a:hlinkClick r:id="rId3">
                  <a:extLst>
                    <a:ext uri="{A12FA001-AC4F-418D-AE19-62706E023703}">
                      <ahyp:hlinkClr xmlns:ahyp="http://schemas.microsoft.com/office/drawing/2018/hyperlinkcolor" val="tx"/>
                    </a:ext>
                  </a:extLst>
                </a:hlinkClick>
              </a:rPr>
              <a:t>PlansOffice@dot.ga.gov</a:t>
            </a:r>
            <a:r>
              <a:rPr lang="en-US" sz="2800" dirty="0">
                <a:solidFill>
                  <a:srgbClr val="0070C0"/>
                </a:solidFill>
                <a:latin typeface="Abadi" panose="020B0604020104020204" pitchFamily="34" charset="0"/>
              </a:rPr>
              <a:t> </a:t>
            </a:r>
          </a:p>
          <a:p>
            <a:endParaRPr lang="en-US" dirty="0"/>
          </a:p>
        </p:txBody>
      </p:sp>
      <p:pic>
        <p:nvPicPr>
          <p:cNvPr id="5" name="Picture 4" descr="Timeline&#10;&#10;Description automatically generated">
            <a:extLst>
              <a:ext uri="{FF2B5EF4-FFF2-40B4-BE49-F238E27FC236}">
                <a16:creationId xmlns:a16="http://schemas.microsoft.com/office/drawing/2014/main" id="{CE5F961B-F398-408C-A520-6D1808BA84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6035" y="604009"/>
            <a:ext cx="2795552" cy="1681990"/>
          </a:xfrm>
          <a:prstGeom prst="rect">
            <a:avLst/>
          </a:prstGeom>
        </p:spPr>
      </p:pic>
    </p:spTree>
    <p:extLst>
      <p:ext uri="{BB962C8B-B14F-4D97-AF65-F5344CB8AC3E}">
        <p14:creationId xmlns:p14="http://schemas.microsoft.com/office/powerpoint/2010/main" val="834689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100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232184" y="982132"/>
            <a:ext cx="9601196" cy="1303867"/>
          </a:xfrm>
        </p:spPr>
        <p:txBody>
          <a:bodyPr>
            <a:normAutofit fontScale="90000"/>
          </a:bodyPr>
          <a:lstStyle/>
          <a:p>
            <a:r>
              <a:rPr lang="en-US" b="1" dirty="0"/>
              <a:t>ROW Plans </a:t>
            </a:r>
            <a:br>
              <a:rPr lang="en-US" b="1" dirty="0"/>
            </a:br>
            <a:r>
              <a:rPr lang="en-US" b="1" dirty="0"/>
              <a:t>Process </a:t>
            </a:r>
            <a:r>
              <a:rPr lang="en-US" sz="2000" b="1" dirty="0"/>
              <a:t>(continued)</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2635624"/>
            <a:ext cx="9601196" cy="3771899"/>
          </a:xfrm>
        </p:spPr>
        <p:txBody>
          <a:bodyPr>
            <a:normAutofit/>
          </a:bodyPr>
          <a:lstStyle/>
          <a:p>
            <a:r>
              <a:rPr lang="en-US" sz="2800" dirty="0">
                <a:solidFill>
                  <a:schemeClr val="tx1"/>
                </a:solidFill>
                <a:latin typeface="Abadi" panose="020B0604020104020204" pitchFamily="34" charset="0"/>
              </a:rPr>
              <a:t>The L&amp;D report is submitted to the Office of Design Policy &amp; Support (DPS).</a:t>
            </a:r>
          </a:p>
          <a:p>
            <a:pPr lvl="1"/>
            <a:r>
              <a:rPr lang="en-US" sz="2800" dirty="0">
                <a:solidFill>
                  <a:schemeClr val="tx1"/>
                </a:solidFill>
                <a:latin typeface="Abadi" panose="020B0604020104020204" pitchFamily="34" charset="0"/>
              </a:rPr>
              <a:t>Fill out the </a:t>
            </a:r>
            <a:r>
              <a:rPr lang="en-US" sz="2800" dirty="0">
                <a:solidFill>
                  <a:srgbClr val="00B0F0"/>
                </a:solidFill>
                <a:latin typeface="Abadi" panose="020B0604020104020204" pitchFamily="34" charset="0"/>
              </a:rPr>
              <a:t>L&amp;D Submittal Letter </a:t>
            </a:r>
          </a:p>
          <a:p>
            <a:pPr lvl="1"/>
            <a:r>
              <a:rPr lang="en-US" sz="2800" dirty="0">
                <a:solidFill>
                  <a:schemeClr val="tx1"/>
                </a:solidFill>
                <a:latin typeface="Abadi" panose="020B0604020104020204" pitchFamily="34" charset="0"/>
              </a:rPr>
              <a:t>Fill out </a:t>
            </a:r>
            <a:r>
              <a:rPr lang="en-US" sz="2800" dirty="0">
                <a:solidFill>
                  <a:srgbClr val="00B0F0"/>
                </a:solidFill>
                <a:latin typeface="Abadi" panose="020B0604020104020204" pitchFamily="34" charset="0"/>
              </a:rPr>
              <a:t>L&amp;D report &amp; notice template </a:t>
            </a:r>
          </a:p>
          <a:p>
            <a:pPr lvl="2"/>
            <a:r>
              <a:rPr lang="en-US" sz="2600" dirty="0">
                <a:solidFill>
                  <a:schemeClr val="tx1"/>
                </a:solidFill>
                <a:latin typeface="Abadi" panose="020B0604020104020204" pitchFamily="34" charset="0"/>
              </a:rPr>
              <a:t>Location and Design Report Template – Appendix B</a:t>
            </a:r>
          </a:p>
          <a:p>
            <a:pPr lvl="1"/>
            <a:r>
              <a:rPr lang="en-US" sz="2800" dirty="0">
                <a:latin typeface="Abadi" panose="020B0604020104020204" pitchFamily="34" charset="0"/>
              </a:rPr>
              <a:t>Submit via email to </a:t>
            </a:r>
            <a:r>
              <a:rPr lang="en-US" sz="2800" dirty="0">
                <a:solidFill>
                  <a:srgbClr val="0070C0"/>
                </a:solidFill>
                <a:latin typeface="Abadi" panose="020B0604020104020204" pitchFamily="34" charset="0"/>
                <a:hlinkClick r:id="rId3">
                  <a:extLst>
                    <a:ext uri="{A12FA001-AC4F-418D-AE19-62706E023703}">
                      <ahyp:hlinkClr xmlns:ahyp="http://schemas.microsoft.com/office/drawing/2018/hyperlinkcolor" val="tx"/>
                    </a:ext>
                  </a:extLst>
                </a:hlinkClick>
              </a:rPr>
              <a:t>ConceptReports@dot.ga.gov</a:t>
            </a:r>
            <a:r>
              <a:rPr lang="en-US" sz="2800" dirty="0">
                <a:solidFill>
                  <a:srgbClr val="0070C0"/>
                </a:solidFill>
                <a:latin typeface="Abadi" panose="020B0604020104020204" pitchFamily="34" charset="0"/>
              </a:rPr>
              <a:t> </a:t>
            </a:r>
          </a:p>
          <a:p>
            <a:endParaRPr lang="en-US" dirty="0"/>
          </a:p>
        </p:txBody>
      </p:sp>
      <p:pic>
        <p:nvPicPr>
          <p:cNvPr id="5" name="Picture 4" descr="Timeline&#10;&#10;Description automatically generated">
            <a:extLst>
              <a:ext uri="{FF2B5EF4-FFF2-40B4-BE49-F238E27FC236}">
                <a16:creationId xmlns:a16="http://schemas.microsoft.com/office/drawing/2014/main" id="{495D5AB2-42AD-4ADC-83AB-CF1A95A5F2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8235" y="498178"/>
            <a:ext cx="4977384" cy="1923288"/>
          </a:xfrm>
          <a:prstGeom prst="rect">
            <a:avLst/>
          </a:prstGeom>
        </p:spPr>
      </p:pic>
    </p:spTree>
    <p:extLst>
      <p:ext uri="{BB962C8B-B14F-4D97-AF65-F5344CB8AC3E}">
        <p14:creationId xmlns:p14="http://schemas.microsoft.com/office/powerpoint/2010/main" val="2729428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E79B79E2-C17D-0273-5075-6D7AAF88F3AB}"/>
              </a:ext>
            </a:extLst>
          </p:cNvPr>
          <p:cNvSpPr>
            <a:spLocks noGrp="1"/>
          </p:cNvSpPr>
          <p:nvPr>
            <p:ph idx="1"/>
          </p:nvPr>
        </p:nvSpPr>
        <p:spPr/>
        <p:txBody>
          <a:bodyPr/>
          <a:lstStyle/>
          <a:p>
            <a:endParaRPr lang="en-US"/>
          </a:p>
        </p:txBody>
      </p:sp>
      <p:sp>
        <p:nvSpPr>
          <p:cNvPr id="10" name="Rectangle 9">
            <a:extLst>
              <a:ext uri="{FF2B5EF4-FFF2-40B4-BE49-F238E27FC236}">
                <a16:creationId xmlns:a16="http://schemas.microsoft.com/office/drawing/2014/main" id="{D1170BCF-EA4B-D1E4-7E16-A4AE210BE394}"/>
              </a:ext>
            </a:extLst>
          </p:cNvPr>
          <p:cNvSpPr/>
          <p:nvPr/>
        </p:nvSpPr>
        <p:spPr>
          <a:xfrm>
            <a:off x="248771" y="0"/>
            <a:ext cx="1170566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4162452" y="126081"/>
            <a:ext cx="8717525" cy="1303867"/>
          </a:xfrm>
        </p:spPr>
        <p:txBody>
          <a:bodyPr>
            <a:normAutofit/>
          </a:bodyPr>
          <a:lstStyle/>
          <a:p>
            <a:r>
              <a:rPr lang="en-US" b="1" dirty="0"/>
              <a:t>ROW Plans Process </a:t>
            </a:r>
            <a:r>
              <a:rPr lang="en-US" sz="2000" b="1" dirty="0"/>
              <a:t>(continued)</a:t>
            </a:r>
          </a:p>
        </p:txBody>
      </p:sp>
      <p:pic>
        <p:nvPicPr>
          <p:cNvPr id="12" name="Picture 11">
            <a:extLst>
              <a:ext uri="{FF2B5EF4-FFF2-40B4-BE49-F238E27FC236}">
                <a16:creationId xmlns:a16="http://schemas.microsoft.com/office/drawing/2014/main" id="{E76E4539-492F-2135-150B-958672DF0D9C}"/>
              </a:ext>
            </a:extLst>
          </p:cNvPr>
          <p:cNvPicPr>
            <a:picLocks noChangeAspect="1"/>
          </p:cNvPicPr>
          <p:nvPr/>
        </p:nvPicPr>
        <p:blipFill>
          <a:blip r:embed="rId3"/>
          <a:stretch>
            <a:fillRect/>
          </a:stretch>
        </p:blipFill>
        <p:spPr>
          <a:xfrm>
            <a:off x="348342" y="302965"/>
            <a:ext cx="4850091" cy="6361667"/>
          </a:xfrm>
          <a:prstGeom prst="rect">
            <a:avLst/>
          </a:prstGeom>
          <a:ln w="63500">
            <a:solidFill>
              <a:srgbClr val="002060"/>
            </a:solidFill>
          </a:ln>
        </p:spPr>
      </p:pic>
      <p:pic>
        <p:nvPicPr>
          <p:cNvPr id="14" name="Picture 13">
            <a:extLst>
              <a:ext uri="{FF2B5EF4-FFF2-40B4-BE49-F238E27FC236}">
                <a16:creationId xmlns:a16="http://schemas.microsoft.com/office/drawing/2014/main" id="{61263C55-4ED5-DFCF-E45F-F1801EE45AD8}"/>
              </a:ext>
            </a:extLst>
          </p:cNvPr>
          <p:cNvPicPr>
            <a:picLocks noChangeAspect="1"/>
          </p:cNvPicPr>
          <p:nvPr/>
        </p:nvPicPr>
        <p:blipFill>
          <a:blip r:embed="rId4"/>
          <a:stretch>
            <a:fillRect/>
          </a:stretch>
        </p:blipFill>
        <p:spPr>
          <a:xfrm>
            <a:off x="4708435" y="3112335"/>
            <a:ext cx="7135221" cy="571580"/>
          </a:xfrm>
          <a:prstGeom prst="rect">
            <a:avLst/>
          </a:prstGeom>
          <a:ln w="69850">
            <a:solidFill>
              <a:srgbClr val="FFC000"/>
            </a:solidFill>
          </a:ln>
        </p:spPr>
      </p:pic>
      <p:sp>
        <p:nvSpPr>
          <p:cNvPr id="15" name="Arrow: Right 14">
            <a:extLst>
              <a:ext uri="{FF2B5EF4-FFF2-40B4-BE49-F238E27FC236}">
                <a16:creationId xmlns:a16="http://schemas.microsoft.com/office/drawing/2014/main" id="{1DA7A629-76F2-0B26-510D-372B5DCBDA1F}"/>
              </a:ext>
            </a:extLst>
          </p:cNvPr>
          <p:cNvSpPr/>
          <p:nvPr/>
        </p:nvSpPr>
        <p:spPr>
          <a:xfrm rot="18045993">
            <a:off x="3307923" y="4996846"/>
            <a:ext cx="3068001" cy="335427"/>
          </a:xfrm>
          <a:prstGeom prst="rightArrow">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359BB41E-AE4E-D0E5-6B9F-F208DDDBA771}"/>
              </a:ext>
            </a:extLst>
          </p:cNvPr>
          <p:cNvSpPr txBox="1"/>
          <p:nvPr/>
        </p:nvSpPr>
        <p:spPr>
          <a:xfrm>
            <a:off x="4841923" y="4208474"/>
            <a:ext cx="7176727" cy="2908489"/>
          </a:xfrm>
          <a:prstGeom prst="rect">
            <a:avLst/>
          </a:prstGeom>
          <a:noFill/>
        </p:spPr>
        <p:txBody>
          <a:bodyPr wrap="square" rtlCol="0">
            <a:spAutoFit/>
          </a:bodyPr>
          <a:lstStyle/>
          <a:p>
            <a:pPr marL="914400" lvl="1" indent="-457200">
              <a:spcAft>
                <a:spcPts val="1800"/>
              </a:spcAft>
              <a:buFont typeface="Arial" panose="020B0604020202020204" pitchFamily="34" charset="0"/>
              <a:buChar char="•"/>
            </a:pPr>
            <a:r>
              <a:rPr lang="en-US" sz="2800" u="sng" dirty="0">
                <a:solidFill>
                  <a:schemeClr val="tx1"/>
                </a:solidFill>
                <a:latin typeface="Abadi" panose="020B0604020104020204" pitchFamily="34" charset="0"/>
              </a:rPr>
              <a:t>Do not </a:t>
            </a:r>
            <a:r>
              <a:rPr lang="en-US" sz="2800" dirty="0">
                <a:solidFill>
                  <a:schemeClr val="tx1"/>
                </a:solidFill>
                <a:latin typeface="Abadi" panose="020B0604020104020204" pitchFamily="34" charset="0"/>
              </a:rPr>
              <a:t>hold up the L&amp;D submission for the environmental date.</a:t>
            </a:r>
          </a:p>
          <a:p>
            <a:pPr marL="914400" lvl="1" indent="-457200">
              <a:buFont typeface="Arial" panose="020B0604020202020204" pitchFamily="34" charset="0"/>
              <a:buChar char="•"/>
            </a:pPr>
            <a:r>
              <a:rPr lang="en-US" sz="2800" dirty="0">
                <a:solidFill>
                  <a:schemeClr val="tx1"/>
                </a:solidFill>
                <a:latin typeface="Abadi" panose="020B0604020104020204" pitchFamily="34" charset="0"/>
              </a:rPr>
              <a:t>The </a:t>
            </a:r>
            <a:r>
              <a:rPr lang="en-US" sz="2800" b="1" dirty="0">
                <a:solidFill>
                  <a:srgbClr val="0070C0"/>
                </a:solidFill>
                <a:latin typeface="Abadi" panose="020B0604020104020204" pitchFamily="34" charset="0"/>
              </a:rPr>
              <a:t>L&amp;D cannot be approved without</a:t>
            </a:r>
            <a:r>
              <a:rPr lang="en-US" sz="2800" dirty="0">
                <a:solidFill>
                  <a:schemeClr val="tx1"/>
                </a:solidFill>
                <a:latin typeface="Abadi" panose="020B0604020104020204" pitchFamily="34" charset="0"/>
              </a:rPr>
              <a:t> the </a:t>
            </a:r>
            <a:r>
              <a:rPr lang="en-US" sz="2800" b="1" dirty="0">
                <a:solidFill>
                  <a:srgbClr val="0070C0"/>
                </a:solidFill>
                <a:latin typeface="Abadi" panose="020B0604020104020204" pitchFamily="34" charset="0"/>
              </a:rPr>
              <a:t>environmental approval </a:t>
            </a:r>
            <a:r>
              <a:rPr lang="en-US" sz="2800" dirty="0">
                <a:solidFill>
                  <a:schemeClr val="tx1"/>
                </a:solidFill>
                <a:latin typeface="Abadi" panose="020B0604020104020204" pitchFamily="34" charset="0"/>
              </a:rPr>
              <a:t>date included. </a:t>
            </a:r>
            <a:endParaRPr lang="en-US" sz="2800" dirty="0">
              <a:solidFill>
                <a:srgbClr val="0070C0"/>
              </a:solidFill>
              <a:latin typeface="Abadi" panose="020B0604020104020204" pitchFamily="34" charset="0"/>
            </a:endParaRPr>
          </a:p>
          <a:p>
            <a:endParaRPr lang="en-US" sz="2800" dirty="0"/>
          </a:p>
        </p:txBody>
      </p:sp>
    </p:spTree>
    <p:extLst>
      <p:ext uri="{BB962C8B-B14F-4D97-AF65-F5344CB8AC3E}">
        <p14:creationId xmlns:p14="http://schemas.microsoft.com/office/powerpoint/2010/main" val="179333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ROW Plan Development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When are the ROW plans developed?</a:t>
            </a:r>
          </a:p>
          <a:p>
            <a:pPr marL="514350" indent="-514350">
              <a:buClrTx/>
              <a:buAutoNum type="alphaUcPeriod"/>
            </a:pPr>
            <a:r>
              <a:rPr lang="en-US" sz="2800" dirty="0">
                <a:solidFill>
                  <a:schemeClr val="tx1"/>
                </a:solidFill>
                <a:latin typeface="Abadi" panose="020B0604020104020204" pitchFamily="34" charset="0"/>
              </a:rPr>
              <a:t>After the technical studies are approved.</a:t>
            </a:r>
          </a:p>
          <a:p>
            <a:pPr marL="514350" indent="-514350">
              <a:buClrTx/>
              <a:buAutoNum type="alphaUcPeriod"/>
            </a:pPr>
            <a:r>
              <a:rPr lang="en-US" sz="2800" dirty="0">
                <a:solidFill>
                  <a:schemeClr val="tx1"/>
                </a:solidFill>
                <a:latin typeface="Abadi" panose="020B0604020104020204" pitchFamily="34" charset="0"/>
              </a:rPr>
              <a:t>Before PFPR is held.</a:t>
            </a:r>
          </a:p>
          <a:p>
            <a:pPr marL="514350" indent="-514350">
              <a:buClrTx/>
              <a:buAutoNum type="alphaUcPeriod"/>
            </a:pPr>
            <a:r>
              <a:rPr lang="en-US" sz="2800" dirty="0">
                <a:solidFill>
                  <a:schemeClr val="tx1"/>
                </a:solidFill>
                <a:latin typeface="Abadi" panose="020B0604020104020204" pitchFamily="34" charset="0"/>
              </a:rPr>
              <a:t>After PFPR is held.</a:t>
            </a:r>
          </a:p>
          <a:p>
            <a:pPr marL="514350" indent="-514350">
              <a:buClrTx/>
              <a:buAutoNum type="alphaUcPeriod"/>
            </a:pPr>
            <a:r>
              <a:rPr lang="en-US" sz="2800" dirty="0">
                <a:solidFill>
                  <a:schemeClr val="tx1"/>
                </a:solidFill>
                <a:latin typeface="Abadi" panose="020B0604020104020204" pitchFamily="34" charset="0"/>
              </a:rPr>
              <a:t>After the L&amp;D is approved. </a:t>
            </a: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09E4317A-0FE6-E4F5-5A19-AE66DC9FADAB}"/>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9176" y="1176865"/>
            <a:ext cx="914400" cy="914400"/>
          </a:xfrm>
          <a:prstGeom prst="rect">
            <a:avLst/>
          </a:prstGeom>
        </p:spPr>
      </p:pic>
    </p:spTree>
    <p:extLst>
      <p:ext uri="{BB962C8B-B14F-4D97-AF65-F5344CB8AC3E}">
        <p14:creationId xmlns:p14="http://schemas.microsoft.com/office/powerpoint/2010/main" val="2535409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ROW Plan Development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The ROW-UTL meeting is a coordination meeting to ensure there is enough right-of-way or easement for utility relocations and associated work.</a:t>
            </a: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09E4317A-0FE6-E4F5-5A19-AE66DC9FADAB}"/>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9176" y="1176865"/>
            <a:ext cx="914400" cy="914400"/>
          </a:xfrm>
          <a:prstGeom prst="rect">
            <a:avLst/>
          </a:prstGeom>
        </p:spPr>
      </p:pic>
      <p:sp>
        <p:nvSpPr>
          <p:cNvPr id="5" name="TextBox 4">
            <a:extLst>
              <a:ext uri="{FF2B5EF4-FFF2-40B4-BE49-F238E27FC236}">
                <a16:creationId xmlns:a16="http://schemas.microsoft.com/office/drawing/2014/main" id="{9A5A3534-62E1-C2C3-69E1-2B0DE76D58C7}"/>
              </a:ext>
            </a:extLst>
          </p:cNvPr>
          <p:cNvSpPr txBox="1"/>
          <p:nvPr/>
        </p:nvSpPr>
        <p:spPr>
          <a:xfrm>
            <a:off x="4180114" y="4518771"/>
            <a:ext cx="1280160" cy="584775"/>
          </a:xfrm>
          <a:prstGeom prst="rect">
            <a:avLst/>
          </a:prstGeom>
          <a:noFill/>
        </p:spPr>
        <p:txBody>
          <a:bodyPr wrap="square" rtlCol="0">
            <a:spAutoFit/>
          </a:bodyPr>
          <a:lstStyle/>
          <a:p>
            <a:r>
              <a:rPr lang="en-US" sz="3200" dirty="0">
                <a:latin typeface="Abadi" panose="020B0604020104020204" pitchFamily="34" charset="0"/>
              </a:rPr>
              <a:t>True</a:t>
            </a:r>
          </a:p>
        </p:txBody>
      </p:sp>
      <p:sp>
        <p:nvSpPr>
          <p:cNvPr id="9" name="TextBox 8">
            <a:extLst>
              <a:ext uri="{FF2B5EF4-FFF2-40B4-BE49-F238E27FC236}">
                <a16:creationId xmlns:a16="http://schemas.microsoft.com/office/drawing/2014/main" id="{ABBC6B87-DCB5-7063-341E-1E3A4E63B1A6}"/>
              </a:ext>
            </a:extLst>
          </p:cNvPr>
          <p:cNvSpPr txBox="1"/>
          <p:nvPr/>
        </p:nvSpPr>
        <p:spPr>
          <a:xfrm>
            <a:off x="5503471" y="4518771"/>
            <a:ext cx="1280160" cy="584775"/>
          </a:xfrm>
          <a:prstGeom prst="rect">
            <a:avLst/>
          </a:prstGeom>
          <a:noFill/>
        </p:spPr>
        <p:txBody>
          <a:bodyPr wrap="square" rtlCol="0">
            <a:spAutoFit/>
          </a:bodyPr>
          <a:lstStyle/>
          <a:p>
            <a:r>
              <a:rPr lang="en-US" sz="3200" dirty="0">
                <a:latin typeface="Abadi" panose="020B0604020104020204" pitchFamily="34" charset="0"/>
              </a:rPr>
              <a:t>or</a:t>
            </a:r>
          </a:p>
        </p:txBody>
      </p:sp>
      <p:sp>
        <p:nvSpPr>
          <p:cNvPr id="10" name="TextBox 9">
            <a:extLst>
              <a:ext uri="{FF2B5EF4-FFF2-40B4-BE49-F238E27FC236}">
                <a16:creationId xmlns:a16="http://schemas.microsoft.com/office/drawing/2014/main" id="{420B6A9E-5B99-F4D9-1571-3B8939F7D10E}"/>
              </a:ext>
            </a:extLst>
          </p:cNvPr>
          <p:cNvSpPr txBox="1"/>
          <p:nvPr/>
        </p:nvSpPr>
        <p:spPr>
          <a:xfrm>
            <a:off x="6474823" y="4518771"/>
            <a:ext cx="1280160" cy="584775"/>
          </a:xfrm>
          <a:prstGeom prst="rect">
            <a:avLst/>
          </a:prstGeom>
          <a:noFill/>
        </p:spPr>
        <p:txBody>
          <a:bodyPr wrap="square" rtlCol="0">
            <a:spAutoFit/>
          </a:bodyPr>
          <a:lstStyle/>
          <a:p>
            <a:r>
              <a:rPr lang="en-US" sz="3200" dirty="0">
                <a:latin typeface="Abadi" panose="020B0604020104020204" pitchFamily="34" charset="0"/>
              </a:rPr>
              <a:t>False</a:t>
            </a:r>
          </a:p>
        </p:txBody>
      </p:sp>
    </p:spTree>
    <p:extLst>
      <p:ext uri="{BB962C8B-B14F-4D97-AF65-F5344CB8AC3E}">
        <p14:creationId xmlns:p14="http://schemas.microsoft.com/office/powerpoint/2010/main" val="216351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rgbClr val="D9B247"/>
          </a:solidFill>
          <a:sp3d>
            <a:bevelB w="82550"/>
          </a:sp3d>
        </p:spPr>
        <p:txBody>
          <a:bodyPr>
            <a:normAutofit/>
          </a:bodyPr>
          <a:lstStyle/>
          <a:p>
            <a:pPr algn="r"/>
            <a:r>
              <a:rPr lang="en-US" dirty="0">
                <a:solidFill>
                  <a:srgbClr val="0070C0"/>
                </a:solidFill>
                <a:latin typeface="Abadi" panose="020B0604020104020204" pitchFamily="34" charset="0"/>
              </a:rPr>
              <a:t>  Preliminary Design Phase Recap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lnSpcReduction="10000"/>
          </a:bodyPr>
          <a:lstStyle/>
          <a:p>
            <a:pPr marL="0" indent="0">
              <a:buNone/>
            </a:pPr>
            <a:r>
              <a:rPr lang="en-US" sz="2800" dirty="0">
                <a:solidFill>
                  <a:srgbClr val="0070C0"/>
                </a:solidFill>
                <a:latin typeface="Abadi" panose="020B0604020104020204" pitchFamily="34" charset="0"/>
              </a:rPr>
              <a:t>Which of the follow must be completed prior to requesting PFPR?</a:t>
            </a:r>
          </a:p>
          <a:p>
            <a:pPr marL="457200" lvl="1" indent="0">
              <a:buNone/>
            </a:pPr>
            <a:r>
              <a:rPr lang="en-US" sz="2800" dirty="0">
                <a:latin typeface="Abadi" panose="020B0604020104020204" pitchFamily="34" charset="0"/>
              </a:rPr>
              <a:t>A. Environmental technical studies approved </a:t>
            </a:r>
          </a:p>
          <a:p>
            <a:pPr marL="457200" lvl="1" indent="0">
              <a:buNone/>
            </a:pPr>
            <a:r>
              <a:rPr lang="en-US" sz="2800" dirty="0">
                <a:latin typeface="Abadi" panose="020B0604020104020204" pitchFamily="34" charset="0"/>
              </a:rPr>
              <a:t>B. Utilities 1</a:t>
            </a:r>
            <a:r>
              <a:rPr lang="en-US" sz="2800" baseline="30000" dirty="0">
                <a:latin typeface="Abadi" panose="020B0604020104020204" pitchFamily="34" charset="0"/>
              </a:rPr>
              <a:t>st</a:t>
            </a:r>
            <a:r>
              <a:rPr lang="en-US" sz="2800" dirty="0">
                <a:latin typeface="Abadi" panose="020B0604020104020204" pitchFamily="34" charset="0"/>
              </a:rPr>
              <a:t> submission or verification complete</a:t>
            </a:r>
          </a:p>
          <a:p>
            <a:pPr marL="457200" lvl="1" indent="0">
              <a:buNone/>
            </a:pPr>
            <a:r>
              <a:rPr lang="en-US" sz="2800" dirty="0">
                <a:latin typeface="Abadi" panose="020B0604020104020204" pitchFamily="34" charset="0"/>
              </a:rPr>
              <a:t>C. Preliminary design complete</a:t>
            </a:r>
          </a:p>
          <a:p>
            <a:pPr marL="457200" lvl="1" indent="0">
              <a:buNone/>
            </a:pPr>
            <a:r>
              <a:rPr lang="en-US" sz="2800" dirty="0">
                <a:latin typeface="Abadi" panose="020B0604020104020204" pitchFamily="34" charset="0"/>
              </a:rPr>
              <a:t>D. All of the above</a:t>
            </a: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6B58D0F4-9131-4A42-228C-F15FE426B35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325073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4" end="4"/>
                                            </p:txEl>
                                          </p:spTgt>
                                        </p:tgtEl>
                                        <p:attrNameLst>
                                          <p:attrName>style.color</p:attrName>
                                        </p:attrNameLst>
                                      </p:cBhvr>
                                      <p:to>
                                        <a:srgbClr val="00B050"/>
                                      </p:to>
                                    </p:animClr>
                                    <p:animClr clrSpc="rgb" dir="cw">
                                      <p:cBhvr>
                                        <p:cTn id="7" dur="500" fill="hold"/>
                                        <p:tgtEl>
                                          <p:spTgt spid="3">
                                            <p:txEl>
                                              <p:pRg st="4" end="4"/>
                                            </p:txEl>
                                          </p:spTgt>
                                        </p:tgtEl>
                                        <p:attrNameLst>
                                          <p:attrName>fillcolor</p:attrName>
                                        </p:attrNameLst>
                                      </p:cBhvr>
                                      <p:to>
                                        <a:srgbClr val="00B050"/>
                                      </p:to>
                                    </p:animClr>
                                    <p:set>
                                      <p:cBhvr>
                                        <p:cTn id="8" dur="500" fill="hold"/>
                                        <p:tgtEl>
                                          <p:spTgt spid="3">
                                            <p:txEl>
                                              <p:pRg st="4" end="4"/>
                                            </p:txEl>
                                          </p:spTgt>
                                        </p:tgtEl>
                                        <p:attrNameLst>
                                          <p:attrName>fill.type</p:attrName>
                                        </p:attrNameLst>
                                      </p:cBhvr>
                                      <p:to>
                                        <p:strVal val="solid"/>
                                      </p:to>
                                    </p:set>
                                    <p:set>
                                      <p:cBhvr>
                                        <p:cTn id="9"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ROW Plan Development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What report is prepared to provide information for the advertisement of ROW acquisition starting?</a:t>
            </a:r>
          </a:p>
          <a:p>
            <a:pPr marL="971550" lvl="1" indent="-514350">
              <a:buClrTx/>
              <a:buAutoNum type="alphaUcPeriod"/>
            </a:pPr>
            <a:r>
              <a:rPr lang="en-US" sz="2800" dirty="0">
                <a:solidFill>
                  <a:schemeClr val="tx1"/>
                </a:solidFill>
                <a:latin typeface="Abadi" panose="020B0604020104020204" pitchFamily="34" charset="0"/>
              </a:rPr>
              <a:t>Location &amp; Design Report (L&amp;D)</a:t>
            </a:r>
          </a:p>
          <a:p>
            <a:pPr marL="971550" lvl="1" indent="-514350">
              <a:buClrTx/>
              <a:buAutoNum type="alphaUcPeriod"/>
            </a:pPr>
            <a:r>
              <a:rPr lang="en-US" sz="2800" dirty="0">
                <a:solidFill>
                  <a:schemeClr val="tx1"/>
                </a:solidFill>
                <a:latin typeface="Abadi" panose="020B0604020104020204" pitchFamily="34" charset="0"/>
              </a:rPr>
              <a:t>NEPA Document</a:t>
            </a:r>
          </a:p>
          <a:p>
            <a:pPr marL="971550" lvl="1" indent="-514350">
              <a:buClrTx/>
              <a:buAutoNum type="alphaUcPeriod"/>
            </a:pPr>
            <a:r>
              <a:rPr lang="en-US" sz="2800" dirty="0">
                <a:solidFill>
                  <a:schemeClr val="tx1"/>
                </a:solidFill>
                <a:latin typeface="Abadi" panose="020B0604020104020204" pitchFamily="34" charset="0"/>
              </a:rPr>
              <a:t>ROW Report</a:t>
            </a:r>
          </a:p>
          <a:p>
            <a:pPr marL="971550" lvl="1" indent="-514350">
              <a:buClrTx/>
              <a:buAutoNum type="alphaUcPeriod"/>
            </a:pPr>
            <a:r>
              <a:rPr lang="en-US" sz="2800" dirty="0">
                <a:solidFill>
                  <a:schemeClr val="tx1"/>
                </a:solidFill>
                <a:latin typeface="Abadi" panose="020B0604020104020204" pitchFamily="34" charset="0"/>
              </a:rPr>
              <a:t>Concept Report</a:t>
            </a: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66704BB9-1149-05D3-0A4F-072CE0D6ACF5}"/>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35302" y="1176865"/>
            <a:ext cx="914400" cy="914400"/>
          </a:xfrm>
          <a:prstGeom prst="rect">
            <a:avLst/>
          </a:prstGeom>
        </p:spPr>
      </p:pic>
    </p:spTree>
    <p:extLst>
      <p:ext uri="{BB962C8B-B14F-4D97-AF65-F5344CB8AC3E}">
        <p14:creationId xmlns:p14="http://schemas.microsoft.com/office/powerpoint/2010/main" val="322493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ROW Plan Development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What documents have to be approved before the ROW plans can be approved?</a:t>
            </a:r>
          </a:p>
          <a:p>
            <a:pPr marL="514350" indent="-514350">
              <a:buClrTx/>
              <a:buAutoNum type="alphaUcPeriod"/>
            </a:pPr>
            <a:r>
              <a:rPr lang="en-US" sz="2800" dirty="0">
                <a:solidFill>
                  <a:schemeClr val="tx1"/>
                </a:solidFill>
                <a:latin typeface="Abadi" panose="020B0604020104020204" pitchFamily="34" charset="0"/>
              </a:rPr>
              <a:t>Concept Report &amp; L&amp;D Report</a:t>
            </a:r>
          </a:p>
          <a:p>
            <a:pPr marL="457200" indent="-457200">
              <a:buClrTx/>
              <a:buAutoNum type="alphaUcPeriod"/>
            </a:pPr>
            <a:r>
              <a:rPr lang="en-US" sz="2800" dirty="0">
                <a:solidFill>
                  <a:schemeClr val="tx1"/>
                </a:solidFill>
                <a:latin typeface="Abadi" panose="020B0604020104020204" pitchFamily="34" charset="0"/>
              </a:rPr>
              <a:t>NEPA Document &amp; GEPA Document</a:t>
            </a:r>
          </a:p>
          <a:p>
            <a:pPr marL="457200" indent="-457200">
              <a:buClrTx/>
              <a:buAutoNum type="alphaUcPeriod"/>
            </a:pPr>
            <a:r>
              <a:rPr lang="en-US" sz="2800" dirty="0">
                <a:solidFill>
                  <a:schemeClr val="tx1"/>
                </a:solidFill>
                <a:latin typeface="Abadi" panose="020B0604020104020204" pitchFamily="34" charset="0"/>
              </a:rPr>
              <a:t>NEPA Document &amp; L&amp;D Report</a:t>
            </a:r>
          </a:p>
          <a:p>
            <a:pPr marL="457200" indent="-457200">
              <a:buClrTx/>
              <a:buAutoNum type="alphaUcPeriod"/>
            </a:pPr>
            <a:r>
              <a:rPr lang="en-US" sz="2800" dirty="0">
                <a:solidFill>
                  <a:schemeClr val="tx1"/>
                </a:solidFill>
                <a:latin typeface="Abadi" panose="020B0604020104020204" pitchFamily="34" charset="0"/>
              </a:rPr>
              <a:t>Utility Plans &amp; ROW-UTL Meeting</a:t>
            </a:r>
            <a:endParaRPr lang="en-US" dirty="0">
              <a:solidFill>
                <a:schemeClr val="tx1"/>
              </a:solidFill>
            </a:endParaRPr>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66704BB9-1149-05D3-0A4F-072CE0D6ACF5}"/>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35302" y="1176865"/>
            <a:ext cx="914400" cy="914400"/>
          </a:xfrm>
          <a:prstGeom prst="rect">
            <a:avLst/>
          </a:prstGeom>
        </p:spPr>
      </p:pic>
    </p:spTree>
    <p:extLst>
      <p:ext uri="{BB962C8B-B14F-4D97-AF65-F5344CB8AC3E}">
        <p14:creationId xmlns:p14="http://schemas.microsoft.com/office/powerpoint/2010/main" val="242617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37029" y="443753"/>
            <a:ext cx="11288806" cy="5950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8516041" y="2986205"/>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Approve ROW Plans</a:t>
            </a:r>
          </a:p>
        </p:txBody>
      </p:sp>
      <p:sp>
        <p:nvSpPr>
          <p:cNvPr id="10" name="Rectangle 9">
            <a:extLst>
              <a:ext uri="{FF2B5EF4-FFF2-40B4-BE49-F238E27FC236}">
                <a16:creationId xmlns:a16="http://schemas.microsoft.com/office/drawing/2014/main" id="{ED6798FE-A494-43A9-B337-B961EF987C87}"/>
              </a:ext>
            </a:extLst>
          </p:cNvPr>
          <p:cNvSpPr/>
          <p:nvPr/>
        </p:nvSpPr>
        <p:spPr>
          <a:xfrm>
            <a:off x="2234434" y="2986205"/>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ROW Plans</a:t>
            </a:r>
          </a:p>
        </p:txBody>
      </p:sp>
      <p:sp>
        <p:nvSpPr>
          <p:cNvPr id="12" name="Rectangle 11">
            <a:extLst>
              <a:ext uri="{FF2B5EF4-FFF2-40B4-BE49-F238E27FC236}">
                <a16:creationId xmlns:a16="http://schemas.microsoft.com/office/drawing/2014/main" id="{994B1081-EA5D-468B-8C61-8F4D2E07B70D}"/>
              </a:ext>
            </a:extLst>
          </p:cNvPr>
          <p:cNvSpPr/>
          <p:nvPr/>
        </p:nvSpPr>
        <p:spPr>
          <a:xfrm>
            <a:off x="6394526" y="2986205"/>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L&amp;D Report </a:t>
            </a:r>
          </a:p>
        </p:txBody>
      </p:sp>
      <p:sp>
        <p:nvSpPr>
          <p:cNvPr id="24" name="Rectangle 23">
            <a:extLst>
              <a:ext uri="{FF2B5EF4-FFF2-40B4-BE49-F238E27FC236}">
                <a16:creationId xmlns:a16="http://schemas.microsoft.com/office/drawing/2014/main" id="{6B3BDCDE-F895-44A8-8BC0-921044B43A4A}"/>
              </a:ext>
            </a:extLst>
          </p:cNvPr>
          <p:cNvSpPr/>
          <p:nvPr/>
        </p:nvSpPr>
        <p:spPr>
          <a:xfrm>
            <a:off x="4248373" y="2986205"/>
            <a:ext cx="1549103" cy="1140310"/>
          </a:xfrm>
          <a:prstGeom prst="rect">
            <a:avLst/>
          </a:prstGeom>
          <a:solidFill>
            <a:srgbClr val="FF00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ROW-UTL Mtg     </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3780125" y="3582919"/>
            <a:ext cx="388718"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921602" y="1174879"/>
            <a:ext cx="8611497" cy="646331"/>
          </a:xfrm>
          <a:prstGeom prst="rect">
            <a:avLst/>
          </a:prstGeom>
          <a:noFill/>
        </p:spPr>
        <p:txBody>
          <a:bodyPr wrap="square" rtlCol="0">
            <a:spAutoFit/>
          </a:bodyPr>
          <a:lstStyle/>
          <a:p>
            <a:r>
              <a:rPr lang="en-US" sz="3600" b="1" dirty="0"/>
              <a:t>Utilities (PFPR to ROW Authorization)</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5880810" y="3579115"/>
            <a:ext cx="388718" cy="319577"/>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989290" y="3558480"/>
            <a:ext cx="388718" cy="360845"/>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4233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Utilities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2476500"/>
            <a:ext cx="9951718" cy="4188132"/>
          </a:xfrm>
        </p:spPr>
        <p:txBody>
          <a:bodyPr>
            <a:normAutofit lnSpcReduction="10000"/>
          </a:bodyPr>
          <a:lstStyle/>
          <a:p>
            <a:r>
              <a:rPr lang="en-US" sz="3300" dirty="0">
                <a:latin typeface="Abadi" panose="020B0604020104020204" pitchFamily="34" charset="0"/>
              </a:rPr>
              <a:t>If Utilities will be relocated, a </a:t>
            </a:r>
            <a:r>
              <a:rPr lang="en-US" sz="3300" b="1" dirty="0">
                <a:solidFill>
                  <a:srgbClr val="FF0000"/>
                </a:solidFill>
                <a:latin typeface="Abadi" panose="020B0604020104020204" pitchFamily="34" charset="0"/>
              </a:rPr>
              <a:t>ROW/UTL team meeting </a:t>
            </a:r>
            <a:r>
              <a:rPr lang="en-US" sz="3300" dirty="0">
                <a:latin typeface="Abadi" panose="020B0604020104020204" pitchFamily="34" charset="0"/>
              </a:rPr>
              <a:t>may be required. </a:t>
            </a:r>
          </a:p>
          <a:p>
            <a:r>
              <a:rPr lang="en-US" sz="3300" dirty="0">
                <a:latin typeface="Abadi" panose="020B0604020104020204" pitchFamily="34" charset="0"/>
              </a:rPr>
              <a:t>PM should refer to </a:t>
            </a:r>
            <a:r>
              <a:rPr lang="en-US" sz="3300" i="1" dirty="0">
                <a:latin typeface="Abadi" panose="020B0604020104020204" pitchFamily="34" charset="0"/>
              </a:rPr>
              <a:t>ROW-UTL team meeting procedures</a:t>
            </a:r>
            <a:r>
              <a:rPr lang="en-US" sz="3300" dirty="0">
                <a:latin typeface="Abadi" panose="020B0604020104020204" pitchFamily="34" charset="0"/>
              </a:rPr>
              <a:t> to determine if it is required. </a:t>
            </a:r>
          </a:p>
          <a:p>
            <a:pPr lvl="1"/>
            <a:r>
              <a:rPr lang="en-US" sz="3300" dirty="0">
                <a:latin typeface="Abadi" panose="020B0604020104020204" pitchFamily="34" charset="0"/>
              </a:rPr>
              <a:t>Confirm with the District UTL coordinator the meeting is required.</a:t>
            </a:r>
          </a:p>
          <a:p>
            <a:pPr lvl="1"/>
            <a:r>
              <a:rPr lang="en-US" sz="3300" dirty="0">
                <a:latin typeface="Abadi" panose="020B0604020104020204" pitchFamily="34" charset="0"/>
              </a:rPr>
              <a:t>Fill out the </a:t>
            </a:r>
            <a:r>
              <a:rPr lang="en-US" sz="3300" dirty="0">
                <a:solidFill>
                  <a:srgbClr val="00B0F0"/>
                </a:solidFill>
                <a:latin typeface="Abadi" panose="020B0604020104020204" pitchFamily="34" charset="0"/>
              </a:rPr>
              <a:t>“ROW-UTL Meeting Request Letter”</a:t>
            </a:r>
            <a:r>
              <a:rPr lang="en-US" sz="3300" dirty="0">
                <a:latin typeface="Abadi" panose="020B0604020104020204" pitchFamily="34" charset="0"/>
              </a:rPr>
              <a:t>.</a:t>
            </a:r>
          </a:p>
          <a:p>
            <a:endParaRPr lang="en-US" sz="3000" dirty="0">
              <a:latin typeface="Abadi" panose="020B0604020104020204" pitchFamily="34" charset="0"/>
            </a:endParaRPr>
          </a:p>
          <a:p>
            <a:endParaRPr lang="en-US" dirty="0"/>
          </a:p>
        </p:txBody>
      </p:sp>
      <p:pic>
        <p:nvPicPr>
          <p:cNvPr id="5" name="Picture 4" descr="Icon&#10;&#10;Description automatically generated">
            <a:extLst>
              <a:ext uri="{FF2B5EF4-FFF2-40B4-BE49-F238E27FC236}">
                <a16:creationId xmlns:a16="http://schemas.microsoft.com/office/drawing/2014/main" id="{A9674187-B35D-47A5-8BFA-381E17872B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880" y="472440"/>
            <a:ext cx="2004060" cy="2004060"/>
          </a:xfrm>
          <a:prstGeom prst="rect">
            <a:avLst/>
          </a:prstGeom>
        </p:spPr>
      </p:pic>
    </p:spTree>
    <p:extLst>
      <p:ext uri="{BB962C8B-B14F-4D97-AF65-F5344CB8AC3E}">
        <p14:creationId xmlns:p14="http://schemas.microsoft.com/office/powerpoint/2010/main" val="1333547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Utility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When is the ROW-UTL meeting held?</a:t>
            </a:r>
          </a:p>
          <a:p>
            <a:pPr marL="514350" indent="-514350">
              <a:buClrTx/>
              <a:buAutoNum type="alphaUcPeriod"/>
            </a:pPr>
            <a:r>
              <a:rPr lang="en-US" sz="2800" dirty="0">
                <a:solidFill>
                  <a:schemeClr val="tx1"/>
                </a:solidFill>
                <a:latin typeface="Abadi" panose="020B0604020104020204" pitchFamily="34" charset="0"/>
              </a:rPr>
              <a:t>After PFPR is held and the plans are updated.</a:t>
            </a:r>
          </a:p>
          <a:p>
            <a:pPr marL="457200" indent="-457200">
              <a:buClrTx/>
              <a:buAutoNum type="alphaUcPeriod"/>
            </a:pPr>
            <a:r>
              <a:rPr lang="en-US" sz="2800" dirty="0">
                <a:solidFill>
                  <a:schemeClr val="tx1"/>
                </a:solidFill>
                <a:latin typeface="Abadi" panose="020B0604020104020204" pitchFamily="34" charset="0"/>
              </a:rPr>
              <a:t>Prior to PFPR being held.</a:t>
            </a:r>
          </a:p>
          <a:p>
            <a:pPr marL="457200" indent="-457200">
              <a:buClrTx/>
              <a:buAutoNum type="alphaUcPeriod"/>
            </a:pPr>
            <a:r>
              <a:rPr lang="en-US" sz="2800" dirty="0">
                <a:solidFill>
                  <a:schemeClr val="tx1"/>
                </a:solidFill>
                <a:latin typeface="Abadi" panose="020B0604020104020204" pitchFamily="34" charset="0"/>
              </a:rPr>
              <a:t>After the L&amp;D Report is submitted. </a:t>
            </a:r>
          </a:p>
          <a:p>
            <a:pPr marL="457200" indent="-457200">
              <a:buClrTx/>
              <a:buAutoNum type="alphaUcPeriod"/>
            </a:pPr>
            <a:r>
              <a:rPr lang="en-US" sz="2800" dirty="0">
                <a:solidFill>
                  <a:schemeClr val="tx1"/>
                </a:solidFill>
                <a:latin typeface="Abadi" panose="020B0604020104020204" pitchFamily="34" charset="0"/>
              </a:rPr>
              <a:t>After the environmental report is approved. </a:t>
            </a:r>
            <a:endParaRPr lang="en-US" dirty="0">
              <a:solidFill>
                <a:schemeClr val="tx1"/>
              </a:solidFill>
            </a:endParaRPr>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66704BB9-1149-05D3-0A4F-072CE0D6ACF5}"/>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35302" y="1176865"/>
            <a:ext cx="914400" cy="914400"/>
          </a:xfrm>
          <a:prstGeom prst="rect">
            <a:avLst/>
          </a:prstGeom>
        </p:spPr>
      </p:pic>
    </p:spTree>
    <p:extLst>
      <p:ext uri="{BB962C8B-B14F-4D97-AF65-F5344CB8AC3E}">
        <p14:creationId xmlns:p14="http://schemas.microsoft.com/office/powerpoint/2010/main" val="937998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4" y="457200"/>
            <a:ext cx="11248463" cy="591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7982BD5-5DF7-4779-AA54-1EDF61BD5843}"/>
              </a:ext>
            </a:extLst>
          </p:cNvPr>
          <p:cNvSpPr/>
          <p:nvPr/>
        </p:nvSpPr>
        <p:spPr>
          <a:xfrm>
            <a:off x="1118795" y="2420471"/>
            <a:ext cx="1312433" cy="1140310"/>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Distribute PFPR Report </a:t>
            </a:r>
          </a:p>
        </p:txBody>
      </p:sp>
      <p:sp>
        <p:nvSpPr>
          <p:cNvPr id="7" name="Rectangle 6">
            <a:extLst>
              <a:ext uri="{FF2B5EF4-FFF2-40B4-BE49-F238E27FC236}">
                <a16:creationId xmlns:a16="http://schemas.microsoft.com/office/drawing/2014/main" id="{41761563-49FA-4AFE-B90A-ABF85E833DF5}"/>
              </a:ext>
            </a:extLst>
          </p:cNvPr>
          <p:cNvSpPr/>
          <p:nvPr/>
        </p:nvSpPr>
        <p:spPr>
          <a:xfrm>
            <a:off x="7620450" y="1320212"/>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Approved ROW Plans</a:t>
            </a:r>
          </a:p>
        </p:txBody>
      </p:sp>
      <p:sp>
        <p:nvSpPr>
          <p:cNvPr id="8" name="Rectangle 7">
            <a:extLst>
              <a:ext uri="{FF2B5EF4-FFF2-40B4-BE49-F238E27FC236}">
                <a16:creationId xmlns:a16="http://schemas.microsoft.com/office/drawing/2014/main" id="{560E7690-A6AE-4F96-A886-541AC2D70AB9}"/>
              </a:ext>
            </a:extLst>
          </p:cNvPr>
          <p:cNvSpPr/>
          <p:nvPr/>
        </p:nvSpPr>
        <p:spPr>
          <a:xfrm>
            <a:off x="3600910" y="3347934"/>
            <a:ext cx="1549103"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Prepare NEPA document*</a:t>
            </a:r>
          </a:p>
        </p:txBody>
      </p:sp>
      <p:sp>
        <p:nvSpPr>
          <p:cNvPr id="9" name="Rectangle 8">
            <a:extLst>
              <a:ext uri="{FF2B5EF4-FFF2-40B4-BE49-F238E27FC236}">
                <a16:creationId xmlns:a16="http://schemas.microsoft.com/office/drawing/2014/main" id="{0D9DE664-1307-4346-8D5C-91D77B67D04B}"/>
              </a:ext>
            </a:extLst>
          </p:cNvPr>
          <p:cNvSpPr/>
          <p:nvPr/>
        </p:nvSpPr>
        <p:spPr>
          <a:xfrm>
            <a:off x="9046502" y="3654622"/>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Detailed ROW Cost Estimate</a:t>
            </a:r>
          </a:p>
        </p:txBody>
      </p:sp>
      <p:sp>
        <p:nvSpPr>
          <p:cNvPr id="10" name="Rectangle 9">
            <a:extLst>
              <a:ext uri="{FF2B5EF4-FFF2-40B4-BE49-F238E27FC236}">
                <a16:creationId xmlns:a16="http://schemas.microsoft.com/office/drawing/2014/main" id="{ED6798FE-A494-43A9-B337-B961EF987C87}"/>
              </a:ext>
            </a:extLst>
          </p:cNvPr>
          <p:cNvSpPr/>
          <p:nvPr/>
        </p:nvSpPr>
        <p:spPr>
          <a:xfrm>
            <a:off x="2508775" y="1340421"/>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Complete Draft ROW Plans</a:t>
            </a:r>
          </a:p>
        </p:txBody>
      </p:sp>
      <p:sp>
        <p:nvSpPr>
          <p:cNvPr id="11" name="Rectangle 10">
            <a:extLst>
              <a:ext uri="{FF2B5EF4-FFF2-40B4-BE49-F238E27FC236}">
                <a16:creationId xmlns:a16="http://schemas.microsoft.com/office/drawing/2014/main" id="{CE4AAB06-68BF-4A0E-88B8-CD1E69CDE503}"/>
              </a:ext>
            </a:extLst>
          </p:cNvPr>
          <p:cNvSpPr/>
          <p:nvPr/>
        </p:nvSpPr>
        <p:spPr>
          <a:xfrm>
            <a:off x="1950723" y="3740748"/>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Implement PFPR comments</a:t>
            </a:r>
          </a:p>
        </p:txBody>
      </p:sp>
      <p:sp>
        <p:nvSpPr>
          <p:cNvPr id="12" name="Rectangle 11">
            <a:extLst>
              <a:ext uri="{FF2B5EF4-FFF2-40B4-BE49-F238E27FC236}">
                <a16:creationId xmlns:a16="http://schemas.microsoft.com/office/drawing/2014/main" id="{994B1081-EA5D-468B-8C61-8F4D2E07B70D}"/>
              </a:ext>
            </a:extLst>
          </p:cNvPr>
          <p:cNvSpPr/>
          <p:nvPr/>
        </p:nvSpPr>
        <p:spPr>
          <a:xfrm>
            <a:off x="5941359" y="1323229"/>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L&amp;D Report </a:t>
            </a:r>
          </a:p>
        </p:txBody>
      </p:sp>
      <p:sp>
        <p:nvSpPr>
          <p:cNvPr id="13" name="Rectangle 12">
            <a:extLst>
              <a:ext uri="{FF2B5EF4-FFF2-40B4-BE49-F238E27FC236}">
                <a16:creationId xmlns:a16="http://schemas.microsoft.com/office/drawing/2014/main" id="{1C56D3E5-48AA-47AA-A26C-07FEB00911A4}"/>
              </a:ext>
            </a:extLst>
          </p:cNvPr>
          <p:cNvSpPr/>
          <p:nvPr/>
        </p:nvSpPr>
        <p:spPr>
          <a:xfrm>
            <a:off x="5385095" y="3365349"/>
            <a:ext cx="144152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NEPA document approval*</a:t>
            </a:r>
          </a:p>
        </p:txBody>
      </p:sp>
      <p:sp>
        <p:nvSpPr>
          <p:cNvPr id="14" name="Rectangle 13">
            <a:extLst>
              <a:ext uri="{FF2B5EF4-FFF2-40B4-BE49-F238E27FC236}">
                <a16:creationId xmlns:a16="http://schemas.microsoft.com/office/drawing/2014/main" id="{466BAFF4-966A-4FAD-A1FB-C859504A4480}"/>
              </a:ext>
            </a:extLst>
          </p:cNvPr>
          <p:cNvSpPr/>
          <p:nvPr/>
        </p:nvSpPr>
        <p:spPr>
          <a:xfrm>
            <a:off x="9631682" y="2420471"/>
            <a:ext cx="1528272"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t>ROW Authorization</a:t>
            </a:r>
          </a:p>
        </p:txBody>
      </p:sp>
      <p:sp>
        <p:nvSpPr>
          <p:cNvPr id="15" name="Arrow: Right 14">
            <a:extLst>
              <a:ext uri="{FF2B5EF4-FFF2-40B4-BE49-F238E27FC236}">
                <a16:creationId xmlns:a16="http://schemas.microsoft.com/office/drawing/2014/main" id="{3630E908-FB37-4CD7-AAA0-B09F2463E433}"/>
              </a:ext>
            </a:extLst>
          </p:cNvPr>
          <p:cNvSpPr/>
          <p:nvPr/>
        </p:nvSpPr>
        <p:spPr>
          <a:xfrm>
            <a:off x="2485014" y="2689475"/>
            <a:ext cx="7035501" cy="42021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185191" y="5672031"/>
            <a:ext cx="6816309" cy="707886"/>
          </a:xfrm>
          <a:prstGeom prst="rect">
            <a:avLst/>
          </a:prstGeom>
          <a:noFill/>
        </p:spPr>
        <p:txBody>
          <a:bodyPr wrap="square" rtlCol="0">
            <a:spAutoFit/>
          </a:bodyPr>
          <a:lstStyle/>
          <a:p>
            <a:r>
              <a:rPr lang="en-US" sz="2000" b="1" dirty="0"/>
              <a:t>Note: not in sequential order – many are done concurrently</a:t>
            </a:r>
          </a:p>
          <a:p>
            <a:r>
              <a:rPr lang="en-US" sz="2000" b="1" dirty="0"/>
              <a:t>*may not be required for a project</a:t>
            </a:r>
          </a:p>
        </p:txBody>
      </p:sp>
      <p:sp>
        <p:nvSpPr>
          <p:cNvPr id="20" name="Arrow: Down 19">
            <a:extLst>
              <a:ext uri="{FF2B5EF4-FFF2-40B4-BE49-F238E27FC236}">
                <a16:creationId xmlns:a16="http://schemas.microsoft.com/office/drawing/2014/main" id="{9944CB90-B54D-49EC-8C50-64BC322D38D1}"/>
              </a:ext>
            </a:extLst>
          </p:cNvPr>
          <p:cNvSpPr/>
          <p:nvPr/>
        </p:nvSpPr>
        <p:spPr>
          <a:xfrm rot="10800000">
            <a:off x="2671486" y="3004790"/>
            <a:ext cx="118336" cy="735957"/>
          </a:xfrm>
          <a:prstGeom prst="downArrow">
            <a:avLst>
              <a:gd name="adj1" fmla="val 50000"/>
              <a:gd name="adj2" fmla="val 60344"/>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B3BDCDE-F895-44A8-8BC0-921044B43A4A}"/>
              </a:ext>
            </a:extLst>
          </p:cNvPr>
          <p:cNvSpPr/>
          <p:nvPr/>
        </p:nvSpPr>
        <p:spPr>
          <a:xfrm>
            <a:off x="4147963" y="1344298"/>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ROW-UTL Mtg *   </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a:off x="5169942" y="384818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395812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952966" y="547272"/>
            <a:ext cx="9348392" cy="646331"/>
          </a:xfrm>
          <a:prstGeom prst="rect">
            <a:avLst/>
          </a:prstGeom>
          <a:noFill/>
        </p:spPr>
        <p:txBody>
          <a:bodyPr wrap="square" rtlCol="0">
            <a:spAutoFit/>
          </a:bodyPr>
          <a:lstStyle/>
          <a:p>
            <a:r>
              <a:rPr lang="en-US" sz="3600" b="1" dirty="0"/>
              <a:t>Final Design (PFPR to ROW Authorization)</a:t>
            </a:r>
          </a:p>
        </p:txBody>
      </p:sp>
      <p:sp>
        <p:nvSpPr>
          <p:cNvPr id="29" name="Rectangle 28">
            <a:extLst>
              <a:ext uri="{FF2B5EF4-FFF2-40B4-BE49-F238E27FC236}">
                <a16:creationId xmlns:a16="http://schemas.microsoft.com/office/drawing/2014/main" id="{2A149444-3F46-4AE2-90ED-48871D174C1E}"/>
              </a:ext>
            </a:extLst>
          </p:cNvPr>
          <p:cNvSpPr/>
          <p:nvPr/>
        </p:nvSpPr>
        <p:spPr>
          <a:xfrm>
            <a:off x="7040879" y="3365349"/>
            <a:ext cx="175887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Environmental Certification for ROW Authorization</a:t>
            </a:r>
          </a:p>
        </p:txBody>
      </p:sp>
      <p:sp>
        <p:nvSpPr>
          <p:cNvPr id="30" name="Arrow: Down 29">
            <a:extLst>
              <a:ext uri="{FF2B5EF4-FFF2-40B4-BE49-F238E27FC236}">
                <a16:creationId xmlns:a16="http://schemas.microsoft.com/office/drawing/2014/main" id="{2B76B047-0B03-47A6-8DE0-B4C0BC66DE19}"/>
              </a:ext>
            </a:extLst>
          </p:cNvPr>
          <p:cNvSpPr/>
          <p:nvPr/>
        </p:nvSpPr>
        <p:spPr>
          <a:xfrm rot="16200000">
            <a:off x="6825726" y="385934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1" name="Arrow: Down 30">
            <a:extLst>
              <a:ext uri="{FF2B5EF4-FFF2-40B4-BE49-F238E27FC236}">
                <a16:creationId xmlns:a16="http://schemas.microsoft.com/office/drawing/2014/main" id="{65207A82-CB6F-41AD-9E2D-3F971F2142E4}"/>
              </a:ext>
            </a:extLst>
          </p:cNvPr>
          <p:cNvSpPr/>
          <p:nvPr/>
        </p:nvSpPr>
        <p:spPr>
          <a:xfrm rot="10800000">
            <a:off x="7762312" y="3004789"/>
            <a:ext cx="192762" cy="377393"/>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573830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412024" y="1837090"/>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4" name="Arrow: Down 33">
            <a:extLst>
              <a:ext uri="{FF2B5EF4-FFF2-40B4-BE49-F238E27FC236}">
                <a16:creationId xmlns:a16="http://schemas.microsoft.com/office/drawing/2014/main" id="{F14A6109-C706-4CA3-8F11-112A83C5FF0C}"/>
              </a:ext>
            </a:extLst>
          </p:cNvPr>
          <p:cNvSpPr/>
          <p:nvPr/>
        </p:nvSpPr>
        <p:spPr>
          <a:xfrm>
            <a:off x="8702259" y="2479227"/>
            <a:ext cx="172800" cy="32012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5" name="Arrow: Down 34">
            <a:extLst>
              <a:ext uri="{FF2B5EF4-FFF2-40B4-BE49-F238E27FC236}">
                <a16:creationId xmlns:a16="http://schemas.microsoft.com/office/drawing/2014/main" id="{EE49B283-120B-4A46-A129-DB020FE7C743}"/>
              </a:ext>
            </a:extLst>
          </p:cNvPr>
          <p:cNvSpPr/>
          <p:nvPr/>
        </p:nvSpPr>
        <p:spPr>
          <a:xfrm rot="10800000">
            <a:off x="9126068" y="3026050"/>
            <a:ext cx="118337" cy="628572"/>
          </a:xfrm>
          <a:prstGeom prst="downArrow">
            <a:avLst>
              <a:gd name="adj1" fmla="val 50000"/>
              <a:gd name="adj2" fmla="val 60344"/>
            </a:avLst>
          </a:prstGeom>
          <a:solidFill>
            <a:schemeClr val="accent6">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EF1DA1-8C8D-43E0-8791-54D3142982D6}"/>
              </a:ext>
            </a:extLst>
          </p:cNvPr>
          <p:cNvSpPr/>
          <p:nvPr/>
        </p:nvSpPr>
        <p:spPr>
          <a:xfrm>
            <a:off x="3474720" y="4775628"/>
            <a:ext cx="1675293" cy="1352629"/>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 Soil Survey* (if not requested prior to PFPR)</a:t>
            </a:r>
          </a:p>
        </p:txBody>
      </p:sp>
      <p:sp>
        <p:nvSpPr>
          <p:cNvPr id="37" name="Arrow: Down 36">
            <a:extLst>
              <a:ext uri="{FF2B5EF4-FFF2-40B4-BE49-F238E27FC236}">
                <a16:creationId xmlns:a16="http://schemas.microsoft.com/office/drawing/2014/main" id="{FF4BCA79-0103-465A-B30B-D18F9780DB57}"/>
              </a:ext>
            </a:extLst>
          </p:cNvPr>
          <p:cNvSpPr/>
          <p:nvPr/>
        </p:nvSpPr>
        <p:spPr>
          <a:xfrm rot="10800000">
            <a:off x="3439543" y="3004789"/>
            <a:ext cx="118336" cy="1770839"/>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1640CDC-BA25-4B42-B9ED-B00A75BBA0F7}"/>
              </a:ext>
            </a:extLst>
          </p:cNvPr>
          <p:cNvSpPr/>
          <p:nvPr/>
        </p:nvSpPr>
        <p:spPr>
          <a:xfrm>
            <a:off x="9219526" y="1245206"/>
            <a:ext cx="1441525" cy="1140310"/>
          </a:xfrm>
          <a:prstGeom prst="rect">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a:t>
            </a:r>
            <a:r>
              <a:rPr lang="en-US" dirty="0"/>
              <a:t> BFI/WFI and/or Phase II ESA*</a:t>
            </a:r>
          </a:p>
        </p:txBody>
      </p:sp>
      <p:sp>
        <p:nvSpPr>
          <p:cNvPr id="39" name="Arrow: Down 38">
            <a:extLst>
              <a:ext uri="{FF2B5EF4-FFF2-40B4-BE49-F238E27FC236}">
                <a16:creationId xmlns:a16="http://schemas.microsoft.com/office/drawing/2014/main" id="{BBEC2AB5-7B61-4C78-B5FA-0AF5BD2C1BB4}"/>
              </a:ext>
            </a:extLst>
          </p:cNvPr>
          <p:cNvSpPr/>
          <p:nvPr/>
        </p:nvSpPr>
        <p:spPr>
          <a:xfrm>
            <a:off x="9185019" y="2385516"/>
            <a:ext cx="172800" cy="466686"/>
          </a:xfrm>
          <a:prstGeom prst="downArrow">
            <a:avLst>
              <a:gd name="adj1" fmla="val 50000"/>
              <a:gd name="adj2" fmla="val 60344"/>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3B515D-1A04-48CD-F646-C516CF5BE64C}"/>
              </a:ext>
            </a:extLst>
          </p:cNvPr>
          <p:cNvSpPr txBox="1"/>
          <p:nvPr/>
        </p:nvSpPr>
        <p:spPr>
          <a:xfrm>
            <a:off x="4119513" y="2728332"/>
            <a:ext cx="3043955" cy="369332"/>
          </a:xfrm>
          <a:prstGeom prst="rect">
            <a:avLst/>
          </a:prstGeom>
          <a:noFill/>
          <a:ln>
            <a:noFill/>
          </a:ln>
        </p:spPr>
        <p:txBody>
          <a:bodyPr wrap="square" rtlCol="0">
            <a:spAutoFit/>
          </a:bodyPr>
          <a:lstStyle/>
          <a:p>
            <a:r>
              <a:rPr lang="en-US" b="1" dirty="0">
                <a:solidFill>
                  <a:schemeClr val="bg1"/>
                </a:solidFill>
              </a:rPr>
              <a:t>Final Design</a:t>
            </a:r>
          </a:p>
        </p:txBody>
      </p:sp>
      <p:sp>
        <p:nvSpPr>
          <p:cNvPr id="23" name="Arrow: Right 22">
            <a:extLst>
              <a:ext uri="{FF2B5EF4-FFF2-40B4-BE49-F238E27FC236}">
                <a16:creationId xmlns:a16="http://schemas.microsoft.com/office/drawing/2014/main" id="{E522CD89-79A0-8751-C322-E0F42D42BDE9}"/>
              </a:ext>
            </a:extLst>
          </p:cNvPr>
          <p:cNvSpPr/>
          <p:nvPr/>
        </p:nvSpPr>
        <p:spPr>
          <a:xfrm>
            <a:off x="2485014" y="2689475"/>
            <a:ext cx="883255" cy="420211"/>
          </a:xfrm>
          <a:prstGeom prst="rightArrow">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CCFDCC74-271A-4861-5F8B-41BD8014EEBA}"/>
              </a:ext>
            </a:extLst>
          </p:cNvPr>
          <p:cNvSpPr txBox="1"/>
          <p:nvPr/>
        </p:nvSpPr>
        <p:spPr>
          <a:xfrm>
            <a:off x="2423174" y="2706667"/>
            <a:ext cx="1669446" cy="369332"/>
          </a:xfrm>
          <a:prstGeom prst="rect">
            <a:avLst/>
          </a:prstGeom>
          <a:noFill/>
          <a:ln>
            <a:noFill/>
          </a:ln>
        </p:spPr>
        <p:txBody>
          <a:bodyPr wrap="square" rtlCol="0">
            <a:spAutoFit/>
          </a:bodyPr>
          <a:lstStyle/>
          <a:p>
            <a:r>
              <a:rPr lang="en-US" b="1" dirty="0"/>
              <a:t>Prelim. </a:t>
            </a:r>
          </a:p>
        </p:txBody>
      </p:sp>
      <p:sp>
        <p:nvSpPr>
          <p:cNvPr id="3" name="TextBox 2">
            <a:extLst>
              <a:ext uri="{FF2B5EF4-FFF2-40B4-BE49-F238E27FC236}">
                <a16:creationId xmlns:a16="http://schemas.microsoft.com/office/drawing/2014/main" id="{5D0B6709-71F1-64B7-F824-630ACA9A8353}"/>
              </a:ext>
            </a:extLst>
          </p:cNvPr>
          <p:cNvSpPr txBox="1"/>
          <p:nvPr/>
        </p:nvSpPr>
        <p:spPr>
          <a:xfrm>
            <a:off x="9742898" y="6480613"/>
            <a:ext cx="3231141" cy="400110"/>
          </a:xfrm>
          <a:prstGeom prst="rect">
            <a:avLst/>
          </a:prstGeom>
          <a:noFill/>
        </p:spPr>
        <p:txBody>
          <a:bodyPr wrap="square" rtlCol="0">
            <a:spAutoFit/>
          </a:bodyPr>
          <a:lstStyle/>
          <a:p>
            <a:r>
              <a:rPr lang="en-US" sz="2000" dirty="0">
                <a:latin typeface="Abadi" panose="020B0604020104020204" pitchFamily="34" charset="0"/>
              </a:rPr>
              <a:t>PDP Section 6.3.2</a:t>
            </a:r>
          </a:p>
        </p:txBody>
      </p:sp>
    </p:spTree>
    <p:extLst>
      <p:ext uri="{BB962C8B-B14F-4D97-AF65-F5344CB8AC3E}">
        <p14:creationId xmlns:p14="http://schemas.microsoft.com/office/powerpoint/2010/main" val="2797928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Soil Survey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303179" y="2764787"/>
            <a:ext cx="9601196" cy="4127614"/>
          </a:xfrm>
        </p:spPr>
        <p:txBody>
          <a:bodyPr>
            <a:normAutofit/>
          </a:bodyPr>
          <a:lstStyle/>
          <a:p>
            <a:pPr marL="0" indent="0">
              <a:buNone/>
            </a:pPr>
            <a:r>
              <a:rPr lang="en-US" sz="2800" dirty="0">
                <a:latin typeface="Abadi" panose="020B0604020104020204" pitchFamily="34" charset="0"/>
              </a:rPr>
              <a:t>It is required for major projects such as:</a:t>
            </a:r>
          </a:p>
          <a:p>
            <a:pPr lvl="1"/>
            <a:r>
              <a:rPr lang="en-US" sz="2800" dirty="0">
                <a:latin typeface="Abadi" panose="020B0604020104020204" pitchFamily="34" charset="0"/>
              </a:rPr>
              <a:t> </a:t>
            </a:r>
            <a:r>
              <a:rPr lang="en-US" sz="2800" dirty="0">
                <a:solidFill>
                  <a:srgbClr val="0070C0"/>
                </a:solidFill>
                <a:latin typeface="Abadi" panose="020B0604020104020204" pitchFamily="34" charset="0"/>
              </a:rPr>
              <a:t>widening</a:t>
            </a:r>
            <a:r>
              <a:rPr lang="en-US" sz="2800" dirty="0">
                <a:latin typeface="Abadi" panose="020B0604020104020204" pitchFamily="34" charset="0"/>
              </a:rPr>
              <a:t> projects, </a:t>
            </a:r>
          </a:p>
          <a:p>
            <a:pPr lvl="1"/>
            <a:r>
              <a:rPr lang="en-US" sz="2800" dirty="0">
                <a:solidFill>
                  <a:srgbClr val="0070C0"/>
                </a:solidFill>
                <a:latin typeface="Abadi" panose="020B0604020104020204" pitchFamily="34" charset="0"/>
              </a:rPr>
              <a:t>new alignments</a:t>
            </a:r>
            <a:r>
              <a:rPr lang="en-US" sz="2800" dirty="0">
                <a:latin typeface="Abadi" panose="020B0604020104020204" pitchFamily="34" charset="0"/>
              </a:rPr>
              <a:t>, and </a:t>
            </a:r>
          </a:p>
          <a:p>
            <a:pPr lvl="1"/>
            <a:r>
              <a:rPr lang="en-US" sz="2800" dirty="0">
                <a:latin typeface="Abadi" panose="020B0604020104020204" pitchFamily="34" charset="0"/>
              </a:rPr>
              <a:t>projects that have a </a:t>
            </a:r>
            <a:r>
              <a:rPr lang="en-US" sz="2800" dirty="0">
                <a:solidFill>
                  <a:srgbClr val="0070C0"/>
                </a:solidFill>
                <a:latin typeface="Abadi" panose="020B0604020104020204" pitchFamily="34" charset="0"/>
              </a:rPr>
              <a:t>significant change in grade</a:t>
            </a:r>
            <a:r>
              <a:rPr lang="en-US" sz="2800" dirty="0">
                <a:latin typeface="Abadi" panose="020B0604020104020204" pitchFamily="34" charset="0"/>
              </a:rPr>
              <a:t> (5ft raising or lowering of the existing profile grade line).</a:t>
            </a:r>
          </a:p>
          <a:p>
            <a:endParaRPr lang="en-US" dirty="0">
              <a:latin typeface="Abadi" panose="020B0604020104020204" pitchFamily="34" charset="0"/>
            </a:endParaRPr>
          </a:p>
          <a:p>
            <a:endParaRPr lang="en-US" dirty="0"/>
          </a:p>
        </p:txBody>
      </p:sp>
      <p:pic>
        <p:nvPicPr>
          <p:cNvPr id="5" name="Picture 4" descr="A picture containing text, vegetable&#10;&#10;Description automatically generated">
            <a:extLst>
              <a:ext uri="{FF2B5EF4-FFF2-40B4-BE49-F238E27FC236}">
                <a16:creationId xmlns:a16="http://schemas.microsoft.com/office/drawing/2014/main" id="{D40F9FDC-EF53-4922-8962-099173B1F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150" y="585842"/>
            <a:ext cx="3169164" cy="1782655"/>
          </a:xfrm>
          <a:prstGeom prst="rect">
            <a:avLst/>
          </a:prstGeom>
        </p:spPr>
      </p:pic>
      <p:sp>
        <p:nvSpPr>
          <p:cNvPr id="6" name="TextBox 5">
            <a:extLst>
              <a:ext uri="{FF2B5EF4-FFF2-40B4-BE49-F238E27FC236}">
                <a16:creationId xmlns:a16="http://schemas.microsoft.com/office/drawing/2014/main" id="{75858753-D374-4762-A257-0E218649CD79}"/>
              </a:ext>
            </a:extLst>
          </p:cNvPr>
          <p:cNvSpPr txBox="1"/>
          <p:nvPr/>
        </p:nvSpPr>
        <p:spPr>
          <a:xfrm>
            <a:off x="9616751" y="6488668"/>
            <a:ext cx="2575249" cy="369332"/>
          </a:xfrm>
          <a:prstGeom prst="rect">
            <a:avLst/>
          </a:prstGeom>
          <a:noFill/>
        </p:spPr>
        <p:txBody>
          <a:bodyPr wrap="square" rtlCol="0">
            <a:spAutoFit/>
          </a:bodyPr>
          <a:lstStyle/>
          <a:p>
            <a:r>
              <a:rPr lang="en-US" dirty="0">
                <a:latin typeface="Abadi" panose="020B0604020104020204" pitchFamily="34" charset="0"/>
              </a:rPr>
              <a:t>PDP Section 6.3.2</a:t>
            </a:r>
          </a:p>
        </p:txBody>
      </p:sp>
    </p:spTree>
    <p:extLst>
      <p:ext uri="{BB962C8B-B14F-4D97-AF65-F5344CB8AC3E}">
        <p14:creationId xmlns:p14="http://schemas.microsoft.com/office/powerpoint/2010/main" val="250561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750"/>
                                  </p:stCondLst>
                                  <p:childTnLst>
                                    <p:set>
                                      <p:cBhvr>
                                        <p:cTn id="9" dur="1" fill="hold">
                                          <p:stCondLst>
                                            <p:cond delay="0"/>
                                          </p:stCondLst>
                                        </p:cTn>
                                        <p:tgtEl>
                                          <p:spTgt spid="3">
                                            <p:txEl>
                                              <p:pRg st="2" end="2"/>
                                            </p:txEl>
                                          </p:spTgt>
                                        </p:tgtEl>
                                        <p:attrNameLst>
                                          <p:attrName>style.visibility</p:attrName>
                                        </p:attrNameLst>
                                      </p:cBhvr>
                                      <p:to>
                                        <p:strVal val="visible"/>
                                      </p:to>
                                    </p:set>
                                  </p:childTnLst>
                                </p:cTn>
                              </p:par>
                            </p:childTnLst>
                          </p:cTn>
                        </p:par>
                        <p:par>
                          <p:cTn id="10" fill="hold">
                            <p:stCondLst>
                              <p:cond delay="750"/>
                            </p:stCondLst>
                            <p:childTnLst>
                              <p:par>
                                <p:cTn id="11" presetID="1" presetClass="entr" presetSubtype="0" fill="hold" nodeType="afterEffect">
                                  <p:stCondLst>
                                    <p:cond delay="75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Soil Survey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401329" y="3270553"/>
            <a:ext cx="9601196" cy="4127614"/>
          </a:xfrm>
        </p:spPr>
        <p:txBody>
          <a:bodyPr>
            <a:normAutofit/>
          </a:bodyPr>
          <a:lstStyle/>
          <a:p>
            <a:pPr marL="0" indent="0">
              <a:buNone/>
            </a:pPr>
            <a:r>
              <a:rPr lang="en-US" sz="2800" dirty="0">
                <a:latin typeface="Abadi" panose="020B0604020104020204" pitchFamily="34" charset="0"/>
              </a:rPr>
              <a:t>If a Soil Survey Report is required, check PDP manual.</a:t>
            </a:r>
          </a:p>
          <a:p>
            <a:pPr lvl="1"/>
            <a:r>
              <a:rPr lang="en-US" sz="2800" dirty="0">
                <a:solidFill>
                  <a:schemeClr val="tx1"/>
                </a:solidFill>
                <a:latin typeface="Abadi" panose="020B0604020104020204" pitchFamily="34" charset="0"/>
              </a:rPr>
              <a:t>If it </a:t>
            </a:r>
            <a:r>
              <a:rPr lang="en-US" sz="2800" dirty="0">
                <a:solidFill>
                  <a:srgbClr val="0070C0"/>
                </a:solidFill>
                <a:latin typeface="Abadi" panose="020B0604020104020204" pitchFamily="34" charset="0"/>
              </a:rPr>
              <a:t>is required </a:t>
            </a:r>
            <a:r>
              <a:rPr lang="en-US" sz="2800" dirty="0">
                <a:solidFill>
                  <a:schemeClr val="tx1"/>
                </a:solidFill>
                <a:latin typeface="Abadi" panose="020B0604020104020204" pitchFamily="34" charset="0"/>
              </a:rPr>
              <a:t>but </a:t>
            </a:r>
            <a:r>
              <a:rPr lang="en-US" sz="2800" dirty="0">
                <a:solidFill>
                  <a:srgbClr val="0070C0"/>
                </a:solidFill>
                <a:latin typeface="Abadi" panose="020B0604020104020204" pitchFamily="34" charset="0"/>
              </a:rPr>
              <a:t>not previously requested, </a:t>
            </a:r>
            <a:r>
              <a:rPr lang="en-US" sz="2800" dirty="0">
                <a:solidFill>
                  <a:schemeClr val="tx1"/>
                </a:solidFill>
                <a:latin typeface="Abadi" panose="020B0604020104020204" pitchFamily="34" charset="0"/>
              </a:rPr>
              <a:t>the request would be due during this portion of the PDP process</a:t>
            </a:r>
            <a:r>
              <a:rPr lang="en-US" sz="2800" dirty="0">
                <a:solidFill>
                  <a:srgbClr val="0070C0"/>
                </a:solidFill>
                <a:latin typeface="Abadi" panose="020B0604020104020204" pitchFamily="34" charset="0"/>
              </a:rPr>
              <a:t>. </a:t>
            </a:r>
          </a:p>
          <a:p>
            <a:endParaRPr lang="en-US" dirty="0">
              <a:latin typeface="Abadi" panose="020B0604020104020204" pitchFamily="34" charset="0"/>
            </a:endParaRPr>
          </a:p>
          <a:p>
            <a:endParaRPr lang="en-US" dirty="0"/>
          </a:p>
        </p:txBody>
      </p:sp>
      <p:sp>
        <p:nvSpPr>
          <p:cNvPr id="6" name="TextBox 5">
            <a:extLst>
              <a:ext uri="{FF2B5EF4-FFF2-40B4-BE49-F238E27FC236}">
                <a16:creationId xmlns:a16="http://schemas.microsoft.com/office/drawing/2014/main" id="{75858753-D374-4762-A257-0E218649CD79}"/>
              </a:ext>
            </a:extLst>
          </p:cNvPr>
          <p:cNvSpPr txBox="1"/>
          <p:nvPr/>
        </p:nvSpPr>
        <p:spPr>
          <a:xfrm>
            <a:off x="9616751" y="6488668"/>
            <a:ext cx="2575249" cy="369332"/>
          </a:xfrm>
          <a:prstGeom prst="rect">
            <a:avLst/>
          </a:prstGeom>
          <a:noFill/>
        </p:spPr>
        <p:txBody>
          <a:bodyPr wrap="square" rtlCol="0">
            <a:spAutoFit/>
          </a:bodyPr>
          <a:lstStyle/>
          <a:p>
            <a:r>
              <a:rPr lang="en-US" dirty="0">
                <a:latin typeface="Abadi" panose="020B0604020104020204" pitchFamily="34" charset="0"/>
              </a:rPr>
              <a:t>PDP Section 6.3.2</a:t>
            </a:r>
          </a:p>
        </p:txBody>
      </p:sp>
      <p:pic>
        <p:nvPicPr>
          <p:cNvPr id="4" name="Picture 3" descr="A picture containing text, vegetable&#10;&#10;Description automatically generated">
            <a:extLst>
              <a:ext uri="{FF2B5EF4-FFF2-40B4-BE49-F238E27FC236}">
                <a16:creationId xmlns:a16="http://schemas.microsoft.com/office/drawing/2014/main" id="{52879DF8-0CE6-233D-D0F8-46F796EB98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150" y="585842"/>
            <a:ext cx="3169164" cy="1782655"/>
          </a:xfrm>
          <a:prstGeom prst="rect">
            <a:avLst/>
          </a:prstGeom>
        </p:spPr>
      </p:pic>
    </p:spTree>
    <p:extLst>
      <p:ext uri="{BB962C8B-B14F-4D97-AF65-F5344CB8AC3E}">
        <p14:creationId xmlns:p14="http://schemas.microsoft.com/office/powerpoint/2010/main" val="2468898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Soil Survey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126672" y="2556932"/>
            <a:ext cx="9938656" cy="3905653"/>
          </a:xfrm>
          <a:noFill/>
        </p:spPr>
        <p:txBody>
          <a:bodyPr>
            <a:normAutofit/>
          </a:bodyPr>
          <a:lstStyle/>
          <a:p>
            <a:pPr marL="0" indent="0">
              <a:buNone/>
            </a:pPr>
            <a:r>
              <a:rPr lang="en-US" sz="2800" dirty="0">
                <a:latin typeface="Abadi" panose="020B0604020104020204" pitchFamily="34" charset="0"/>
              </a:rPr>
              <a:t>If it is required:</a:t>
            </a:r>
          </a:p>
          <a:p>
            <a:pPr lvl="1"/>
            <a:r>
              <a:rPr lang="en-US" sz="2800" dirty="0">
                <a:latin typeface="Abadi" panose="020B0604020104020204" pitchFamily="34" charset="0"/>
              </a:rPr>
              <a:t>Fill out </a:t>
            </a:r>
            <a:r>
              <a:rPr lang="en-US" sz="2800" dirty="0">
                <a:solidFill>
                  <a:srgbClr val="00B0F0"/>
                </a:solidFill>
                <a:latin typeface="Abadi" panose="020B0604020104020204" pitchFamily="34" charset="0"/>
              </a:rPr>
              <a:t>“Soil Survey Request (In-House)” </a:t>
            </a:r>
          </a:p>
          <a:p>
            <a:pPr lvl="2"/>
            <a:r>
              <a:rPr lang="en-US" sz="2800" dirty="0">
                <a:latin typeface="Abadi" panose="020B0604020104020204" pitchFamily="34" charset="0"/>
              </a:rPr>
              <a:t>If it is a consultant prepared report, use same letter but modify it.</a:t>
            </a:r>
          </a:p>
          <a:p>
            <a:pPr lvl="1"/>
            <a:r>
              <a:rPr lang="en-US" sz="2800" dirty="0">
                <a:latin typeface="Abadi" panose="020B0604020104020204" pitchFamily="34" charset="0"/>
              </a:rPr>
              <a:t>Include the OMAT checklist.</a:t>
            </a:r>
          </a:p>
          <a:p>
            <a:pPr lvl="1"/>
            <a:r>
              <a:rPr lang="en-US" sz="2800" dirty="0">
                <a:latin typeface="Abadi" panose="020B0604020104020204" pitchFamily="34" charset="0"/>
              </a:rPr>
              <a:t>Follow the PW workflow </a:t>
            </a:r>
            <a:r>
              <a:rPr lang="en-US" sz="2800" dirty="0">
                <a:solidFill>
                  <a:srgbClr val="00B0F0"/>
                </a:solidFill>
                <a:latin typeface="Abadi" panose="020B0604020104020204" pitchFamily="34" charset="0"/>
              </a:rPr>
              <a:t>OMAT Geotechnical &amp; Environmental Submittals</a:t>
            </a:r>
          </a:p>
          <a:p>
            <a:pPr marL="914400" lvl="2" indent="0">
              <a:buNone/>
            </a:pPr>
            <a:endParaRPr lang="en-US" sz="2800" dirty="0">
              <a:latin typeface="Abadi" panose="020B0604020104020204" pitchFamily="34" charset="0"/>
            </a:endParaRPr>
          </a:p>
          <a:p>
            <a:endParaRPr lang="en-US" sz="2800" dirty="0">
              <a:latin typeface="Abadi" panose="020B0604020104020204" pitchFamily="34" charset="0"/>
            </a:endParaRPr>
          </a:p>
          <a:p>
            <a:endParaRPr lang="en-US" dirty="0"/>
          </a:p>
        </p:txBody>
      </p:sp>
      <p:sp>
        <p:nvSpPr>
          <p:cNvPr id="4" name="TextBox 3">
            <a:extLst>
              <a:ext uri="{FF2B5EF4-FFF2-40B4-BE49-F238E27FC236}">
                <a16:creationId xmlns:a16="http://schemas.microsoft.com/office/drawing/2014/main" id="{1817641F-3068-4EB5-A0DA-46060D7CEA2C}"/>
              </a:ext>
            </a:extLst>
          </p:cNvPr>
          <p:cNvSpPr txBox="1"/>
          <p:nvPr/>
        </p:nvSpPr>
        <p:spPr>
          <a:xfrm>
            <a:off x="9234202" y="1329621"/>
            <a:ext cx="2232660" cy="1569660"/>
          </a:xfrm>
          <a:prstGeom prst="rect">
            <a:avLst/>
          </a:prstGeom>
          <a:solidFill>
            <a:srgbClr val="FF0000"/>
          </a:solidFill>
        </p:spPr>
        <p:txBody>
          <a:bodyPr wrap="square" rtlCol="0">
            <a:spAutoFit/>
          </a:bodyPr>
          <a:lstStyle/>
          <a:p>
            <a:pPr algn="ctr"/>
            <a:r>
              <a:rPr lang="en-US" sz="2400" dirty="0">
                <a:solidFill>
                  <a:schemeClr val="bg1"/>
                </a:solidFill>
                <a:latin typeface="Abadi" panose="020B0604020104020204" pitchFamily="34" charset="0"/>
              </a:rPr>
              <a:t>Add note in OPD tracker of any change to templates.</a:t>
            </a:r>
          </a:p>
        </p:txBody>
      </p:sp>
      <p:pic>
        <p:nvPicPr>
          <p:cNvPr id="5" name="Picture 4" descr="A picture containing text, vegetable&#10;&#10;Description automatically generated">
            <a:extLst>
              <a:ext uri="{FF2B5EF4-FFF2-40B4-BE49-F238E27FC236}">
                <a16:creationId xmlns:a16="http://schemas.microsoft.com/office/drawing/2014/main" id="{623123CE-F589-D6E1-5247-7ACB1901DA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150" y="585842"/>
            <a:ext cx="3169164" cy="1782655"/>
          </a:xfrm>
          <a:prstGeom prst="rect">
            <a:avLst/>
          </a:prstGeom>
        </p:spPr>
      </p:pic>
    </p:spTree>
    <p:extLst>
      <p:ext uri="{BB962C8B-B14F-4D97-AF65-F5344CB8AC3E}">
        <p14:creationId xmlns:p14="http://schemas.microsoft.com/office/powerpoint/2010/main" val="159216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6E5BFA0A-F1A4-F9AA-AAE5-8B4C01BFCB7C}"/>
              </a:ext>
            </a:extLst>
          </p:cNvPr>
          <p:cNvGrpSpPr/>
          <p:nvPr/>
        </p:nvGrpSpPr>
        <p:grpSpPr>
          <a:xfrm>
            <a:off x="123235" y="6325870"/>
            <a:ext cx="450215" cy="454660"/>
            <a:chOff x="0" y="0"/>
            <a:chExt cx="450700" cy="455033"/>
          </a:xfrm>
        </p:grpSpPr>
        <p:sp>
          <p:nvSpPr>
            <p:cNvPr id="7" name="Partial Circle 6">
              <a:extLst>
                <a:ext uri="{FF2B5EF4-FFF2-40B4-BE49-F238E27FC236}">
                  <a16:creationId xmlns:a16="http://schemas.microsoft.com/office/drawing/2014/main" id="{BFB01BCF-8336-5672-5909-2BC56BF33ABD}"/>
                </a:ext>
              </a:extLst>
            </p:cNvPr>
            <p:cNvSpPr/>
            <p:nvPr/>
          </p:nvSpPr>
          <p:spPr>
            <a:xfrm>
              <a:off x="0" y="0"/>
              <a:ext cx="450700" cy="455033"/>
            </a:xfrm>
            <a:prstGeom prst="pie">
              <a:avLst>
                <a:gd name="adj1" fmla="val 5385904"/>
                <a:gd name="adj2" fmla="val 1620000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Isosceles Triangle 7">
              <a:extLst>
                <a:ext uri="{FF2B5EF4-FFF2-40B4-BE49-F238E27FC236}">
                  <a16:creationId xmlns:a16="http://schemas.microsoft.com/office/drawing/2014/main" id="{02CF1202-C687-EF7A-E2A6-4606577BBB3F}"/>
                </a:ext>
              </a:extLst>
            </p:cNvPr>
            <p:cNvSpPr/>
            <p:nvPr/>
          </p:nvSpPr>
          <p:spPr>
            <a:xfrm rot="2741315">
              <a:off x="311360" y="203920"/>
              <a:ext cx="173377" cy="86070"/>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1" name="Rectangle 10">
            <a:extLst>
              <a:ext uri="{FF2B5EF4-FFF2-40B4-BE49-F238E27FC236}">
                <a16:creationId xmlns:a16="http://schemas.microsoft.com/office/drawing/2014/main" id="{379E02E5-BA5B-48CA-D3E8-1B58C00AD2F1}"/>
              </a:ext>
            </a:extLst>
          </p:cNvPr>
          <p:cNvSpPr/>
          <p:nvPr/>
        </p:nvSpPr>
        <p:spPr>
          <a:xfrm>
            <a:off x="123235" y="77469"/>
            <a:ext cx="11945530" cy="6703061"/>
          </a:xfrm>
          <a:prstGeom prst="rect">
            <a:avLst/>
          </a:prstGeom>
          <a:solidFill>
            <a:schemeClr val="bg1"/>
          </a:solid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4B59F6EE-567A-A8F1-E847-32080CC95E2F}"/>
              </a:ext>
            </a:extLst>
          </p:cNvPr>
          <p:cNvPicPr>
            <a:picLocks noChangeAspect="1"/>
          </p:cNvPicPr>
          <p:nvPr/>
        </p:nvPicPr>
        <p:blipFill>
          <a:blip r:embed="rId3"/>
          <a:stretch>
            <a:fillRect/>
          </a:stretch>
        </p:blipFill>
        <p:spPr>
          <a:xfrm>
            <a:off x="228471" y="193368"/>
            <a:ext cx="11735057" cy="4607724"/>
          </a:xfrm>
          <a:prstGeom prst="rect">
            <a:avLst/>
          </a:prstGeom>
        </p:spPr>
      </p:pic>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6739491" y="338726"/>
            <a:ext cx="9601196" cy="1303867"/>
          </a:xfrm>
        </p:spPr>
        <p:txBody>
          <a:bodyPr>
            <a:normAutofit fontScale="90000"/>
          </a:bodyPr>
          <a:lstStyle/>
          <a:p>
            <a:pPr algn="l"/>
            <a:r>
              <a:rPr lang="en-US" b="1" dirty="0"/>
              <a:t>Soil Survey: </a:t>
            </a:r>
            <a:br>
              <a:rPr lang="en-US" b="1" dirty="0"/>
            </a:br>
            <a:r>
              <a:rPr lang="en-US" b="1" dirty="0"/>
              <a:t>OMAT Checklist </a:t>
            </a:r>
          </a:p>
        </p:txBody>
      </p:sp>
      <p:sp>
        <p:nvSpPr>
          <p:cNvPr id="16" name="Rectangle 15">
            <a:extLst>
              <a:ext uri="{FF2B5EF4-FFF2-40B4-BE49-F238E27FC236}">
                <a16:creationId xmlns:a16="http://schemas.microsoft.com/office/drawing/2014/main" id="{4F8A4CD6-4518-C2CE-CA25-753EF26DA93A}"/>
              </a:ext>
            </a:extLst>
          </p:cNvPr>
          <p:cNvSpPr/>
          <p:nvPr/>
        </p:nvSpPr>
        <p:spPr>
          <a:xfrm>
            <a:off x="228471" y="2312126"/>
            <a:ext cx="2018340" cy="313508"/>
          </a:xfrm>
          <a:prstGeom prst="rect">
            <a:avLst/>
          </a:prstGeom>
          <a:solidFill>
            <a:srgbClr val="FF0000">
              <a:alpha val="2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16C5DA7F-F82B-F507-975A-E83109EFC655}"/>
              </a:ext>
            </a:extLst>
          </p:cNvPr>
          <p:cNvSpPr/>
          <p:nvPr/>
        </p:nvSpPr>
        <p:spPr>
          <a:xfrm rot="10800000">
            <a:off x="4154722" y="3082835"/>
            <a:ext cx="1528354" cy="235131"/>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C550A6F5-DF43-C937-7850-494BAE4718CD}"/>
              </a:ext>
            </a:extLst>
          </p:cNvPr>
          <p:cNvSpPr/>
          <p:nvPr/>
        </p:nvSpPr>
        <p:spPr>
          <a:xfrm rot="10800000">
            <a:off x="4154722" y="3422468"/>
            <a:ext cx="1528354" cy="235131"/>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20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500"/>
                                  </p:stCondLst>
                                  <p:childTnLst>
                                    <p:set>
                                      <p:cBhvr>
                                        <p:cTn id="13"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rgbClr val="D9B247"/>
          </a:solidFill>
          <a:sp3d>
            <a:bevelB w="82550"/>
          </a:sp3d>
        </p:spPr>
        <p:txBody>
          <a:bodyPr>
            <a:normAutofit/>
          </a:bodyPr>
          <a:lstStyle/>
          <a:p>
            <a:pPr algn="r"/>
            <a:r>
              <a:rPr lang="en-US" dirty="0">
                <a:solidFill>
                  <a:srgbClr val="0070C0"/>
                </a:solidFill>
                <a:latin typeface="Abadi" panose="020B0604020104020204" pitchFamily="34" charset="0"/>
              </a:rPr>
              <a:t>  Preliminary Design Phase Recap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lnSpcReduction="10000"/>
          </a:bodyPr>
          <a:lstStyle/>
          <a:p>
            <a:pPr marL="0" indent="0">
              <a:buNone/>
            </a:pPr>
            <a:r>
              <a:rPr lang="en-US" sz="2800" dirty="0">
                <a:solidFill>
                  <a:srgbClr val="0070C0"/>
                </a:solidFill>
                <a:latin typeface="Abadi" panose="020B0604020104020204" pitchFamily="34" charset="0"/>
              </a:rPr>
              <a:t>Preliminary design must avoid or minimize impacts to all of the following except?</a:t>
            </a:r>
          </a:p>
          <a:p>
            <a:pPr marL="457200" lvl="1" indent="0">
              <a:buNone/>
            </a:pPr>
            <a:r>
              <a:rPr lang="en-US" sz="2800" dirty="0">
                <a:latin typeface="Abadi" panose="020B0604020104020204" pitchFamily="34" charset="0"/>
              </a:rPr>
              <a:t>A. Utilities</a:t>
            </a:r>
          </a:p>
          <a:p>
            <a:pPr marL="457200" lvl="1" indent="0">
              <a:buNone/>
            </a:pPr>
            <a:r>
              <a:rPr lang="en-US" sz="2800" dirty="0">
                <a:latin typeface="Abadi" panose="020B0604020104020204" pitchFamily="34" charset="0"/>
              </a:rPr>
              <a:t>B. Historic Resources</a:t>
            </a:r>
          </a:p>
          <a:p>
            <a:pPr marL="457200" lvl="1" indent="0">
              <a:buNone/>
            </a:pPr>
            <a:r>
              <a:rPr lang="en-US" sz="2800" dirty="0">
                <a:latin typeface="Abadi" panose="020B0604020104020204" pitchFamily="34" charset="0"/>
              </a:rPr>
              <a:t>C. Pavement</a:t>
            </a:r>
          </a:p>
          <a:p>
            <a:pPr marL="457200" lvl="1" indent="0">
              <a:buNone/>
            </a:pPr>
            <a:r>
              <a:rPr lang="en-US" sz="2800" dirty="0">
                <a:latin typeface="Abadi" panose="020B0604020104020204" pitchFamily="34" charset="0"/>
              </a:rPr>
              <a:t>D. Protected Species</a:t>
            </a: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6B58D0F4-9131-4A42-228C-F15FE426B35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38782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3" end="3"/>
                                            </p:txEl>
                                          </p:spTgt>
                                        </p:tgtEl>
                                        <p:attrNameLst>
                                          <p:attrName>style.color</p:attrName>
                                        </p:attrNameLst>
                                      </p:cBhvr>
                                      <p:to>
                                        <a:schemeClr val="accent2"/>
                                      </p:to>
                                    </p:animClr>
                                    <p:animClr clrSpc="rgb" dir="cw">
                                      <p:cBhvr>
                                        <p:cTn id="7" dur="500" fill="hold"/>
                                        <p:tgtEl>
                                          <p:spTgt spid="3">
                                            <p:txEl>
                                              <p:pRg st="3" end="3"/>
                                            </p:txEl>
                                          </p:spTgt>
                                        </p:tgtEl>
                                        <p:attrNameLst>
                                          <p:attrName>fillcolor</p:attrName>
                                        </p:attrNameLst>
                                      </p:cBhvr>
                                      <p:to>
                                        <a:schemeClr val="accent2"/>
                                      </p:to>
                                    </p:animClr>
                                    <p:set>
                                      <p:cBhvr>
                                        <p:cTn id="8" dur="500" fill="hold"/>
                                        <p:tgtEl>
                                          <p:spTgt spid="3">
                                            <p:txEl>
                                              <p:pRg st="3" end="3"/>
                                            </p:txEl>
                                          </p:spTgt>
                                        </p:tgtEl>
                                        <p:attrNameLst>
                                          <p:attrName>fill.type</p:attrName>
                                        </p:attrNameLst>
                                      </p:cBhvr>
                                      <p:to>
                                        <p:strVal val="solid"/>
                                      </p:to>
                                    </p:set>
                                    <p:set>
                                      <p:cBhvr>
                                        <p:cTn id="9" dur="500" fill="hold"/>
                                        <p:tgtEl>
                                          <p:spTgt spid="3">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97541" y="510987"/>
            <a:ext cx="11288806" cy="5876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7982BD5-5DF7-4779-AA54-1EDF61BD5843}"/>
              </a:ext>
            </a:extLst>
          </p:cNvPr>
          <p:cNvSpPr/>
          <p:nvPr/>
        </p:nvSpPr>
        <p:spPr>
          <a:xfrm>
            <a:off x="1118795" y="2420471"/>
            <a:ext cx="1312433" cy="1140310"/>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Distribute PFPR Report </a:t>
            </a:r>
          </a:p>
        </p:txBody>
      </p:sp>
      <p:sp>
        <p:nvSpPr>
          <p:cNvPr id="7" name="Rectangle 6">
            <a:extLst>
              <a:ext uri="{FF2B5EF4-FFF2-40B4-BE49-F238E27FC236}">
                <a16:creationId xmlns:a16="http://schemas.microsoft.com/office/drawing/2014/main" id="{41761563-49FA-4AFE-B90A-ABF85E833DF5}"/>
              </a:ext>
            </a:extLst>
          </p:cNvPr>
          <p:cNvSpPr/>
          <p:nvPr/>
        </p:nvSpPr>
        <p:spPr>
          <a:xfrm>
            <a:off x="7620450" y="1320212"/>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Approved ROW Plans</a:t>
            </a:r>
          </a:p>
        </p:txBody>
      </p:sp>
      <p:sp>
        <p:nvSpPr>
          <p:cNvPr id="8" name="Rectangle 7">
            <a:extLst>
              <a:ext uri="{FF2B5EF4-FFF2-40B4-BE49-F238E27FC236}">
                <a16:creationId xmlns:a16="http://schemas.microsoft.com/office/drawing/2014/main" id="{560E7690-A6AE-4F96-A886-541AC2D70AB9}"/>
              </a:ext>
            </a:extLst>
          </p:cNvPr>
          <p:cNvSpPr/>
          <p:nvPr/>
        </p:nvSpPr>
        <p:spPr>
          <a:xfrm>
            <a:off x="3600910" y="3347934"/>
            <a:ext cx="1549103"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Prepare NEPA document*</a:t>
            </a:r>
          </a:p>
        </p:txBody>
      </p:sp>
      <p:sp>
        <p:nvSpPr>
          <p:cNvPr id="9" name="Rectangle 8">
            <a:extLst>
              <a:ext uri="{FF2B5EF4-FFF2-40B4-BE49-F238E27FC236}">
                <a16:creationId xmlns:a16="http://schemas.microsoft.com/office/drawing/2014/main" id="{0D9DE664-1307-4346-8D5C-91D77B67D04B}"/>
              </a:ext>
            </a:extLst>
          </p:cNvPr>
          <p:cNvSpPr/>
          <p:nvPr/>
        </p:nvSpPr>
        <p:spPr>
          <a:xfrm>
            <a:off x="9046502" y="3654622"/>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Detailed ROW Cost Estimate</a:t>
            </a:r>
          </a:p>
        </p:txBody>
      </p:sp>
      <p:sp>
        <p:nvSpPr>
          <p:cNvPr id="10" name="Rectangle 9">
            <a:extLst>
              <a:ext uri="{FF2B5EF4-FFF2-40B4-BE49-F238E27FC236}">
                <a16:creationId xmlns:a16="http://schemas.microsoft.com/office/drawing/2014/main" id="{ED6798FE-A494-43A9-B337-B961EF987C87}"/>
              </a:ext>
            </a:extLst>
          </p:cNvPr>
          <p:cNvSpPr/>
          <p:nvPr/>
        </p:nvSpPr>
        <p:spPr>
          <a:xfrm>
            <a:off x="2508775" y="1340421"/>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Complete Draft ROW Plans</a:t>
            </a:r>
          </a:p>
        </p:txBody>
      </p:sp>
      <p:sp>
        <p:nvSpPr>
          <p:cNvPr id="11" name="Rectangle 10">
            <a:extLst>
              <a:ext uri="{FF2B5EF4-FFF2-40B4-BE49-F238E27FC236}">
                <a16:creationId xmlns:a16="http://schemas.microsoft.com/office/drawing/2014/main" id="{CE4AAB06-68BF-4A0E-88B8-CD1E69CDE503}"/>
              </a:ext>
            </a:extLst>
          </p:cNvPr>
          <p:cNvSpPr/>
          <p:nvPr/>
        </p:nvSpPr>
        <p:spPr>
          <a:xfrm>
            <a:off x="1950723" y="3740748"/>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Implement PFPR comments</a:t>
            </a:r>
          </a:p>
        </p:txBody>
      </p:sp>
      <p:sp>
        <p:nvSpPr>
          <p:cNvPr id="12" name="Rectangle 11">
            <a:extLst>
              <a:ext uri="{FF2B5EF4-FFF2-40B4-BE49-F238E27FC236}">
                <a16:creationId xmlns:a16="http://schemas.microsoft.com/office/drawing/2014/main" id="{994B1081-EA5D-468B-8C61-8F4D2E07B70D}"/>
              </a:ext>
            </a:extLst>
          </p:cNvPr>
          <p:cNvSpPr/>
          <p:nvPr/>
        </p:nvSpPr>
        <p:spPr>
          <a:xfrm>
            <a:off x="5941359" y="1323229"/>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L&amp;D Report </a:t>
            </a:r>
          </a:p>
        </p:txBody>
      </p:sp>
      <p:sp>
        <p:nvSpPr>
          <p:cNvPr id="13" name="Rectangle 12">
            <a:extLst>
              <a:ext uri="{FF2B5EF4-FFF2-40B4-BE49-F238E27FC236}">
                <a16:creationId xmlns:a16="http://schemas.microsoft.com/office/drawing/2014/main" id="{1C56D3E5-48AA-47AA-A26C-07FEB00911A4}"/>
              </a:ext>
            </a:extLst>
          </p:cNvPr>
          <p:cNvSpPr/>
          <p:nvPr/>
        </p:nvSpPr>
        <p:spPr>
          <a:xfrm>
            <a:off x="5385095" y="3365349"/>
            <a:ext cx="144152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NEPA document approval*</a:t>
            </a:r>
          </a:p>
        </p:txBody>
      </p:sp>
      <p:sp>
        <p:nvSpPr>
          <p:cNvPr id="14" name="Rectangle 13">
            <a:extLst>
              <a:ext uri="{FF2B5EF4-FFF2-40B4-BE49-F238E27FC236}">
                <a16:creationId xmlns:a16="http://schemas.microsoft.com/office/drawing/2014/main" id="{466BAFF4-966A-4FAD-A1FB-C859504A4480}"/>
              </a:ext>
            </a:extLst>
          </p:cNvPr>
          <p:cNvSpPr/>
          <p:nvPr/>
        </p:nvSpPr>
        <p:spPr>
          <a:xfrm>
            <a:off x="9631682" y="2420471"/>
            <a:ext cx="1528272"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t>ROW Authorization</a:t>
            </a:r>
          </a:p>
        </p:txBody>
      </p:sp>
      <p:sp>
        <p:nvSpPr>
          <p:cNvPr id="15" name="Arrow: Right 14">
            <a:extLst>
              <a:ext uri="{FF2B5EF4-FFF2-40B4-BE49-F238E27FC236}">
                <a16:creationId xmlns:a16="http://schemas.microsoft.com/office/drawing/2014/main" id="{3630E908-FB37-4CD7-AAA0-B09F2463E433}"/>
              </a:ext>
            </a:extLst>
          </p:cNvPr>
          <p:cNvSpPr/>
          <p:nvPr/>
        </p:nvSpPr>
        <p:spPr>
          <a:xfrm>
            <a:off x="2485014" y="2689475"/>
            <a:ext cx="7035501" cy="42021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150013" y="5639127"/>
            <a:ext cx="6683628" cy="707886"/>
          </a:xfrm>
          <a:prstGeom prst="rect">
            <a:avLst/>
          </a:prstGeom>
          <a:noFill/>
        </p:spPr>
        <p:txBody>
          <a:bodyPr wrap="square" rtlCol="0">
            <a:spAutoFit/>
          </a:bodyPr>
          <a:lstStyle/>
          <a:p>
            <a:r>
              <a:rPr lang="en-US" sz="2000" b="1" dirty="0"/>
              <a:t>Note: not in sequential order – many are done concurrently</a:t>
            </a:r>
          </a:p>
          <a:p>
            <a:r>
              <a:rPr lang="en-US" sz="2000" b="1" dirty="0"/>
              <a:t>*may not be required for a project</a:t>
            </a:r>
          </a:p>
        </p:txBody>
      </p:sp>
      <p:sp>
        <p:nvSpPr>
          <p:cNvPr id="20" name="Arrow: Down 19">
            <a:extLst>
              <a:ext uri="{FF2B5EF4-FFF2-40B4-BE49-F238E27FC236}">
                <a16:creationId xmlns:a16="http://schemas.microsoft.com/office/drawing/2014/main" id="{9944CB90-B54D-49EC-8C50-64BC322D38D1}"/>
              </a:ext>
            </a:extLst>
          </p:cNvPr>
          <p:cNvSpPr/>
          <p:nvPr/>
        </p:nvSpPr>
        <p:spPr>
          <a:xfrm rot="10800000">
            <a:off x="2671486" y="3004790"/>
            <a:ext cx="118336" cy="735957"/>
          </a:xfrm>
          <a:prstGeom prst="downArrow">
            <a:avLst>
              <a:gd name="adj1" fmla="val 50000"/>
              <a:gd name="adj2" fmla="val 60344"/>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B3BDCDE-F895-44A8-8BC0-921044B43A4A}"/>
              </a:ext>
            </a:extLst>
          </p:cNvPr>
          <p:cNvSpPr/>
          <p:nvPr/>
        </p:nvSpPr>
        <p:spPr>
          <a:xfrm>
            <a:off x="4147963" y="1344298"/>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ROW-UTL Mtg *   </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a:off x="5169942" y="384818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395812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870041" y="470648"/>
            <a:ext cx="9348392" cy="646331"/>
          </a:xfrm>
          <a:prstGeom prst="rect">
            <a:avLst/>
          </a:prstGeom>
          <a:noFill/>
        </p:spPr>
        <p:txBody>
          <a:bodyPr wrap="square" rtlCol="0">
            <a:spAutoFit/>
          </a:bodyPr>
          <a:lstStyle/>
          <a:p>
            <a:r>
              <a:rPr lang="en-US" sz="3600" b="1" dirty="0"/>
              <a:t>Final Design (PFPR to ROW Authorization)</a:t>
            </a:r>
          </a:p>
        </p:txBody>
      </p:sp>
      <p:sp>
        <p:nvSpPr>
          <p:cNvPr id="29" name="Rectangle 28">
            <a:extLst>
              <a:ext uri="{FF2B5EF4-FFF2-40B4-BE49-F238E27FC236}">
                <a16:creationId xmlns:a16="http://schemas.microsoft.com/office/drawing/2014/main" id="{2A149444-3F46-4AE2-90ED-48871D174C1E}"/>
              </a:ext>
            </a:extLst>
          </p:cNvPr>
          <p:cNvSpPr/>
          <p:nvPr/>
        </p:nvSpPr>
        <p:spPr>
          <a:xfrm>
            <a:off x="7040879" y="3365349"/>
            <a:ext cx="175887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Environmental Certification for ROW Authorization</a:t>
            </a:r>
          </a:p>
        </p:txBody>
      </p:sp>
      <p:sp>
        <p:nvSpPr>
          <p:cNvPr id="30" name="Arrow: Down 29">
            <a:extLst>
              <a:ext uri="{FF2B5EF4-FFF2-40B4-BE49-F238E27FC236}">
                <a16:creationId xmlns:a16="http://schemas.microsoft.com/office/drawing/2014/main" id="{2B76B047-0B03-47A6-8DE0-B4C0BC66DE19}"/>
              </a:ext>
            </a:extLst>
          </p:cNvPr>
          <p:cNvSpPr/>
          <p:nvPr/>
        </p:nvSpPr>
        <p:spPr>
          <a:xfrm rot="16200000">
            <a:off x="6825726" y="385934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1" name="Arrow: Down 30">
            <a:extLst>
              <a:ext uri="{FF2B5EF4-FFF2-40B4-BE49-F238E27FC236}">
                <a16:creationId xmlns:a16="http://schemas.microsoft.com/office/drawing/2014/main" id="{65207A82-CB6F-41AD-9E2D-3F971F2142E4}"/>
              </a:ext>
            </a:extLst>
          </p:cNvPr>
          <p:cNvSpPr/>
          <p:nvPr/>
        </p:nvSpPr>
        <p:spPr>
          <a:xfrm rot="10800000">
            <a:off x="7762312" y="3004789"/>
            <a:ext cx="192762" cy="377393"/>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573830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412024" y="1837090"/>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4" name="Arrow: Down 33">
            <a:extLst>
              <a:ext uri="{FF2B5EF4-FFF2-40B4-BE49-F238E27FC236}">
                <a16:creationId xmlns:a16="http://schemas.microsoft.com/office/drawing/2014/main" id="{F14A6109-C706-4CA3-8F11-112A83C5FF0C}"/>
              </a:ext>
            </a:extLst>
          </p:cNvPr>
          <p:cNvSpPr/>
          <p:nvPr/>
        </p:nvSpPr>
        <p:spPr>
          <a:xfrm>
            <a:off x="8702259" y="2479227"/>
            <a:ext cx="172800" cy="32012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5" name="Arrow: Down 34">
            <a:extLst>
              <a:ext uri="{FF2B5EF4-FFF2-40B4-BE49-F238E27FC236}">
                <a16:creationId xmlns:a16="http://schemas.microsoft.com/office/drawing/2014/main" id="{EE49B283-120B-4A46-A129-DB020FE7C743}"/>
              </a:ext>
            </a:extLst>
          </p:cNvPr>
          <p:cNvSpPr/>
          <p:nvPr/>
        </p:nvSpPr>
        <p:spPr>
          <a:xfrm rot="10800000">
            <a:off x="9126068" y="3026050"/>
            <a:ext cx="118337" cy="628572"/>
          </a:xfrm>
          <a:prstGeom prst="downArrow">
            <a:avLst>
              <a:gd name="adj1" fmla="val 50000"/>
              <a:gd name="adj2" fmla="val 60344"/>
            </a:avLst>
          </a:prstGeom>
          <a:solidFill>
            <a:schemeClr val="accent6">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EF1DA1-8C8D-43E0-8791-54D3142982D6}"/>
              </a:ext>
            </a:extLst>
          </p:cNvPr>
          <p:cNvSpPr/>
          <p:nvPr/>
        </p:nvSpPr>
        <p:spPr>
          <a:xfrm>
            <a:off x="3474720" y="4775628"/>
            <a:ext cx="1675293" cy="1352629"/>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 Soil Survey* (if not requested prior to PFPR)</a:t>
            </a:r>
          </a:p>
        </p:txBody>
      </p:sp>
      <p:sp>
        <p:nvSpPr>
          <p:cNvPr id="37" name="Arrow: Down 36">
            <a:extLst>
              <a:ext uri="{FF2B5EF4-FFF2-40B4-BE49-F238E27FC236}">
                <a16:creationId xmlns:a16="http://schemas.microsoft.com/office/drawing/2014/main" id="{FF4BCA79-0103-465A-B30B-D18F9780DB57}"/>
              </a:ext>
            </a:extLst>
          </p:cNvPr>
          <p:cNvSpPr/>
          <p:nvPr/>
        </p:nvSpPr>
        <p:spPr>
          <a:xfrm rot="10800000">
            <a:off x="3439543" y="3004789"/>
            <a:ext cx="118336" cy="1770839"/>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1640CDC-BA25-4B42-B9ED-B00A75BBA0F7}"/>
              </a:ext>
            </a:extLst>
          </p:cNvPr>
          <p:cNvSpPr/>
          <p:nvPr/>
        </p:nvSpPr>
        <p:spPr>
          <a:xfrm>
            <a:off x="9219526" y="1245206"/>
            <a:ext cx="1441525" cy="1140310"/>
          </a:xfrm>
          <a:prstGeom prst="rect">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a:t>
            </a:r>
            <a:r>
              <a:rPr lang="en-US" dirty="0"/>
              <a:t> BFI/WFI and/or Phase II ESA*</a:t>
            </a:r>
          </a:p>
        </p:txBody>
      </p:sp>
      <p:sp>
        <p:nvSpPr>
          <p:cNvPr id="39" name="Arrow: Down 38">
            <a:extLst>
              <a:ext uri="{FF2B5EF4-FFF2-40B4-BE49-F238E27FC236}">
                <a16:creationId xmlns:a16="http://schemas.microsoft.com/office/drawing/2014/main" id="{BBEC2AB5-7B61-4C78-B5FA-0AF5BD2C1BB4}"/>
              </a:ext>
            </a:extLst>
          </p:cNvPr>
          <p:cNvSpPr/>
          <p:nvPr/>
        </p:nvSpPr>
        <p:spPr>
          <a:xfrm>
            <a:off x="9185019" y="2385516"/>
            <a:ext cx="172800" cy="466686"/>
          </a:xfrm>
          <a:prstGeom prst="downArrow">
            <a:avLst>
              <a:gd name="adj1" fmla="val 50000"/>
              <a:gd name="adj2" fmla="val 60344"/>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3B515D-1A04-48CD-F646-C516CF5BE64C}"/>
              </a:ext>
            </a:extLst>
          </p:cNvPr>
          <p:cNvSpPr txBox="1"/>
          <p:nvPr/>
        </p:nvSpPr>
        <p:spPr>
          <a:xfrm>
            <a:off x="4119513" y="2728332"/>
            <a:ext cx="3043955" cy="369332"/>
          </a:xfrm>
          <a:prstGeom prst="rect">
            <a:avLst/>
          </a:prstGeom>
          <a:noFill/>
          <a:ln>
            <a:noFill/>
          </a:ln>
        </p:spPr>
        <p:txBody>
          <a:bodyPr wrap="square" rtlCol="0">
            <a:spAutoFit/>
          </a:bodyPr>
          <a:lstStyle/>
          <a:p>
            <a:r>
              <a:rPr lang="en-US" b="1" dirty="0">
                <a:solidFill>
                  <a:schemeClr val="bg1"/>
                </a:solidFill>
              </a:rPr>
              <a:t>Final Design</a:t>
            </a:r>
          </a:p>
        </p:txBody>
      </p:sp>
      <p:sp>
        <p:nvSpPr>
          <p:cNvPr id="23" name="Arrow: Right 22">
            <a:extLst>
              <a:ext uri="{FF2B5EF4-FFF2-40B4-BE49-F238E27FC236}">
                <a16:creationId xmlns:a16="http://schemas.microsoft.com/office/drawing/2014/main" id="{E522CD89-79A0-8751-C322-E0F42D42BDE9}"/>
              </a:ext>
            </a:extLst>
          </p:cNvPr>
          <p:cNvSpPr/>
          <p:nvPr/>
        </p:nvSpPr>
        <p:spPr>
          <a:xfrm>
            <a:off x="2485014" y="2689475"/>
            <a:ext cx="883255" cy="420211"/>
          </a:xfrm>
          <a:prstGeom prst="rightArrow">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CCFDCC74-271A-4861-5F8B-41BD8014EEBA}"/>
              </a:ext>
            </a:extLst>
          </p:cNvPr>
          <p:cNvSpPr txBox="1"/>
          <p:nvPr/>
        </p:nvSpPr>
        <p:spPr>
          <a:xfrm>
            <a:off x="2423174" y="2706667"/>
            <a:ext cx="1669446" cy="369332"/>
          </a:xfrm>
          <a:prstGeom prst="rect">
            <a:avLst/>
          </a:prstGeom>
          <a:noFill/>
          <a:ln>
            <a:noFill/>
          </a:ln>
        </p:spPr>
        <p:txBody>
          <a:bodyPr wrap="square" rtlCol="0">
            <a:spAutoFit/>
          </a:bodyPr>
          <a:lstStyle/>
          <a:p>
            <a:r>
              <a:rPr lang="en-US" b="1" dirty="0"/>
              <a:t>Prelim. </a:t>
            </a:r>
          </a:p>
        </p:txBody>
      </p:sp>
    </p:spTree>
    <p:extLst>
      <p:ext uri="{BB962C8B-B14F-4D97-AF65-F5344CB8AC3E}">
        <p14:creationId xmlns:p14="http://schemas.microsoft.com/office/powerpoint/2010/main" val="2605892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1C9FE78-50DC-47C0-95C7-C48A859FB677}"/>
              </a:ext>
            </a:extLst>
          </p:cNvPr>
          <p:cNvSpPr/>
          <p:nvPr/>
        </p:nvSpPr>
        <p:spPr>
          <a:xfrm>
            <a:off x="1764254" y="602428"/>
            <a:ext cx="1904104" cy="176425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WFI/BFI</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3089062"/>
            <a:ext cx="9601196" cy="3768938"/>
          </a:xfrm>
        </p:spPr>
        <p:txBody>
          <a:bodyPr>
            <a:normAutofit/>
          </a:bodyPr>
          <a:lstStyle/>
          <a:p>
            <a:r>
              <a:rPr lang="en-US" sz="2800" b="1" dirty="0">
                <a:solidFill>
                  <a:srgbClr val="0070C0"/>
                </a:solidFill>
                <a:latin typeface="Abadi" panose="020B0604020104020204" pitchFamily="34" charset="0"/>
              </a:rPr>
              <a:t>WFI</a:t>
            </a:r>
            <a:r>
              <a:rPr lang="en-US" sz="2800" dirty="0">
                <a:solidFill>
                  <a:schemeClr val="tx1"/>
                </a:solidFill>
                <a:latin typeface="Abadi" panose="020B0604020104020204" pitchFamily="34" charset="0"/>
              </a:rPr>
              <a:t> = Wall Foundation Investigation</a:t>
            </a:r>
          </a:p>
          <a:p>
            <a:r>
              <a:rPr lang="en-US" sz="2800" b="1" dirty="0">
                <a:solidFill>
                  <a:srgbClr val="0070C0"/>
                </a:solidFill>
                <a:latin typeface="Abadi" panose="020B0604020104020204" pitchFamily="34" charset="0"/>
              </a:rPr>
              <a:t>BFI</a:t>
            </a:r>
            <a:r>
              <a:rPr lang="en-US" sz="2800" dirty="0">
                <a:solidFill>
                  <a:schemeClr val="tx1"/>
                </a:solidFill>
                <a:latin typeface="Abadi" panose="020B0604020104020204" pitchFamily="34" charset="0"/>
              </a:rPr>
              <a:t> = Bridge Foundation Investigation</a:t>
            </a:r>
          </a:p>
          <a:p>
            <a:r>
              <a:rPr lang="en-US" sz="2800" dirty="0">
                <a:solidFill>
                  <a:schemeClr val="tx1"/>
                </a:solidFill>
                <a:latin typeface="Abadi" panose="020B0604020104020204" pitchFamily="34" charset="0"/>
              </a:rPr>
              <a:t>WFI/BFI reports are prepared and/or </a:t>
            </a:r>
            <a:r>
              <a:rPr lang="en-US" sz="2800" b="1" dirty="0">
                <a:solidFill>
                  <a:srgbClr val="0070C0"/>
                </a:solidFill>
                <a:latin typeface="Abadi" panose="020B0604020104020204" pitchFamily="34" charset="0"/>
              </a:rPr>
              <a:t>approved by the Office of Materials &amp; Testing (OMAT).</a:t>
            </a:r>
          </a:p>
          <a:p>
            <a:pPr marL="0" indent="0">
              <a:buNone/>
            </a:pPr>
            <a:endParaRPr lang="en-US" dirty="0">
              <a:solidFill>
                <a:schemeClr val="tx1"/>
              </a:solidFill>
              <a:latin typeface="Abadi" panose="020B0604020104020204" pitchFamily="34" charset="0"/>
            </a:endParaRP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p>
        </p:txBody>
      </p:sp>
      <p:sp>
        <p:nvSpPr>
          <p:cNvPr id="4" name="TextBox 3">
            <a:extLst>
              <a:ext uri="{FF2B5EF4-FFF2-40B4-BE49-F238E27FC236}">
                <a16:creationId xmlns:a16="http://schemas.microsoft.com/office/drawing/2014/main" id="{433BC2E0-1DEA-4079-ADCC-C748609DF0BE}"/>
              </a:ext>
            </a:extLst>
          </p:cNvPr>
          <p:cNvSpPr txBox="1"/>
          <p:nvPr/>
        </p:nvSpPr>
        <p:spPr>
          <a:xfrm>
            <a:off x="9114647" y="5962135"/>
            <a:ext cx="2575249" cy="369332"/>
          </a:xfrm>
          <a:prstGeom prst="rect">
            <a:avLst/>
          </a:prstGeom>
          <a:noFill/>
        </p:spPr>
        <p:txBody>
          <a:bodyPr wrap="square" rtlCol="0">
            <a:spAutoFit/>
          </a:bodyPr>
          <a:lstStyle/>
          <a:p>
            <a:r>
              <a:rPr lang="en-US" dirty="0">
                <a:latin typeface="Abadi" panose="020B0604020104020204" pitchFamily="34" charset="0"/>
              </a:rPr>
              <a:t>PDP Section 6.3.5</a:t>
            </a:r>
          </a:p>
        </p:txBody>
      </p:sp>
      <p:pic>
        <p:nvPicPr>
          <p:cNvPr id="6" name="Picture 5" descr="Diagram, engineering drawing&#10;&#10;Description automatically generated">
            <a:extLst>
              <a:ext uri="{FF2B5EF4-FFF2-40B4-BE49-F238E27FC236}">
                <a16:creationId xmlns:a16="http://schemas.microsoft.com/office/drawing/2014/main" id="{B874BAEB-F8FC-4D3B-9867-74C6FE2C64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4382" y="675946"/>
            <a:ext cx="1686722" cy="1610053"/>
          </a:xfrm>
          <a:prstGeom prst="rect">
            <a:avLst/>
          </a:prstGeom>
        </p:spPr>
      </p:pic>
    </p:spTree>
    <p:extLst>
      <p:ext uri="{BB962C8B-B14F-4D97-AF65-F5344CB8AC3E}">
        <p14:creationId xmlns:p14="http://schemas.microsoft.com/office/powerpoint/2010/main" val="1082862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WFI/BFI</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lnSpcReduction="10000"/>
          </a:bodyPr>
          <a:lstStyle/>
          <a:p>
            <a:r>
              <a:rPr lang="en-US" sz="2800" dirty="0">
                <a:solidFill>
                  <a:schemeClr val="tx1"/>
                </a:solidFill>
                <a:latin typeface="Abadi" panose="020B0604020104020204" pitchFamily="34" charset="0"/>
              </a:rPr>
              <a:t>Required on projects that have </a:t>
            </a:r>
            <a:r>
              <a:rPr lang="en-US" sz="2800" b="1" dirty="0">
                <a:solidFill>
                  <a:srgbClr val="0070C0"/>
                </a:solidFill>
                <a:latin typeface="Abadi" panose="020B0604020104020204" pitchFamily="34" charset="0"/>
              </a:rPr>
              <a:t>non-standard GDOT walls </a:t>
            </a:r>
            <a:r>
              <a:rPr lang="en-US" sz="2800" dirty="0">
                <a:solidFill>
                  <a:schemeClr val="tx1"/>
                </a:solidFill>
                <a:latin typeface="Abadi" panose="020B0604020104020204" pitchFamily="34" charset="0"/>
              </a:rPr>
              <a:t>(WFI).</a:t>
            </a:r>
          </a:p>
          <a:p>
            <a:r>
              <a:rPr lang="en-US" sz="2800" dirty="0">
                <a:solidFill>
                  <a:schemeClr val="tx1"/>
                </a:solidFill>
                <a:latin typeface="Abadi" panose="020B0604020104020204" pitchFamily="34" charset="0"/>
              </a:rPr>
              <a:t>Required if a </a:t>
            </a:r>
            <a:r>
              <a:rPr lang="en-US" sz="2800" b="1" dirty="0">
                <a:solidFill>
                  <a:srgbClr val="0070C0"/>
                </a:solidFill>
                <a:latin typeface="Abadi" panose="020B0604020104020204" pitchFamily="34" charset="0"/>
              </a:rPr>
              <a:t>bridge structure </a:t>
            </a:r>
            <a:r>
              <a:rPr lang="en-US" sz="2800" dirty="0">
                <a:solidFill>
                  <a:schemeClr val="tx1"/>
                </a:solidFill>
                <a:latin typeface="Abadi" panose="020B0604020104020204" pitchFamily="34" charset="0"/>
              </a:rPr>
              <a:t>(not just the bridge deck) is being replaced or newly constructed (BFI).</a:t>
            </a:r>
          </a:p>
          <a:p>
            <a:r>
              <a:rPr lang="en-US" sz="2800" u="sng" dirty="0">
                <a:solidFill>
                  <a:schemeClr val="tx1"/>
                </a:solidFill>
                <a:latin typeface="Abadi" panose="020B0604020104020204" pitchFamily="34" charset="0"/>
              </a:rPr>
              <a:t>Before</a:t>
            </a:r>
            <a:r>
              <a:rPr lang="en-US" sz="2800" dirty="0">
                <a:solidFill>
                  <a:schemeClr val="tx1"/>
                </a:solidFill>
                <a:latin typeface="Abadi" panose="020B0604020104020204" pitchFamily="34" charset="0"/>
              </a:rPr>
              <a:t> any type of foundation investigation can be requested, the </a:t>
            </a:r>
            <a:r>
              <a:rPr lang="en-US" sz="2800" b="1" dirty="0">
                <a:solidFill>
                  <a:srgbClr val="0070C0"/>
                </a:solidFill>
                <a:latin typeface="Abadi" panose="020B0604020104020204" pitchFamily="34" charset="0"/>
              </a:rPr>
              <a:t>Office of Bridge Design must review</a:t>
            </a:r>
            <a:r>
              <a:rPr lang="en-US" sz="2800" dirty="0">
                <a:solidFill>
                  <a:schemeClr val="tx1"/>
                </a:solidFill>
                <a:latin typeface="Abadi" panose="020B0604020104020204" pitchFamily="34" charset="0"/>
              </a:rPr>
              <a:t> and approve the plans. </a:t>
            </a:r>
          </a:p>
          <a:p>
            <a:pPr marL="0" indent="0">
              <a:buNone/>
            </a:pPr>
            <a:endParaRPr lang="en-US" dirty="0">
              <a:solidFill>
                <a:schemeClr val="tx1"/>
              </a:solidFill>
              <a:latin typeface="Abadi" panose="020B0604020104020204" pitchFamily="34" charset="0"/>
            </a:endParaRP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p>
        </p:txBody>
      </p:sp>
      <p:pic>
        <p:nvPicPr>
          <p:cNvPr id="5" name="Picture 4">
            <a:extLst>
              <a:ext uri="{FF2B5EF4-FFF2-40B4-BE49-F238E27FC236}">
                <a16:creationId xmlns:a16="http://schemas.microsoft.com/office/drawing/2014/main" id="{3CFE0664-6857-4C0B-9C58-27F6258683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1" y="697028"/>
            <a:ext cx="3546400" cy="1724437"/>
          </a:xfrm>
          <a:prstGeom prst="rect">
            <a:avLst/>
          </a:prstGeom>
        </p:spPr>
      </p:pic>
      <p:sp>
        <p:nvSpPr>
          <p:cNvPr id="8" name="Star: 5 Points 7">
            <a:extLst>
              <a:ext uri="{FF2B5EF4-FFF2-40B4-BE49-F238E27FC236}">
                <a16:creationId xmlns:a16="http://schemas.microsoft.com/office/drawing/2014/main" id="{ED210355-FFAB-DD23-23BD-5B4CE3694685}"/>
              </a:ext>
            </a:extLst>
          </p:cNvPr>
          <p:cNvSpPr/>
          <p:nvPr/>
        </p:nvSpPr>
        <p:spPr>
          <a:xfrm>
            <a:off x="980977" y="4216400"/>
            <a:ext cx="628847" cy="739748"/>
          </a:xfrm>
          <a:prstGeom prst="star5">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0151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747223" y="982132"/>
            <a:ext cx="9601196" cy="1303867"/>
          </a:xfrm>
        </p:spPr>
        <p:txBody>
          <a:bodyPr/>
          <a:lstStyle/>
          <a:p>
            <a:r>
              <a:rPr lang="en-US" b="1" dirty="0"/>
              <a:t>WFI/BFI</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3062452"/>
            <a:ext cx="9601196" cy="3795548"/>
          </a:xfrm>
        </p:spPr>
        <p:txBody>
          <a:bodyPr>
            <a:normAutofit/>
          </a:bodyPr>
          <a:lstStyle/>
          <a:p>
            <a:r>
              <a:rPr lang="en-US" sz="2800" dirty="0">
                <a:solidFill>
                  <a:schemeClr val="tx1"/>
                </a:solidFill>
                <a:latin typeface="Abadi" panose="020B0604020104020204" pitchFamily="34" charset="0"/>
              </a:rPr>
              <a:t>A template letter does not exist. One will need to be created to submit a request or to request approval of a report.</a:t>
            </a:r>
          </a:p>
          <a:p>
            <a:pPr lvl="1"/>
            <a:r>
              <a:rPr lang="en-US" sz="2800" dirty="0">
                <a:solidFill>
                  <a:schemeClr val="tx1"/>
                </a:solidFill>
                <a:latin typeface="Abadi" panose="020B0604020104020204" pitchFamily="34" charset="0"/>
              </a:rPr>
              <a:t>The District  Program Manager needs to approve the letter before it is sent.</a:t>
            </a:r>
          </a:p>
          <a:p>
            <a:pPr marL="0" indent="0">
              <a:buNone/>
            </a:pPr>
            <a:endParaRPr lang="en-US" sz="2800" dirty="0">
              <a:solidFill>
                <a:schemeClr val="tx1"/>
              </a:solidFill>
              <a:latin typeface="Abadi" panose="020B0604020104020204" pitchFamily="34" charset="0"/>
            </a:endParaRPr>
          </a:p>
          <a:p>
            <a:pPr lvl="1"/>
            <a:endParaRPr lang="en-US" sz="2800" dirty="0">
              <a:solidFill>
                <a:schemeClr val="tx1"/>
              </a:solidFill>
              <a:latin typeface="Abadi" panose="020B0604020104020204" pitchFamily="34" charset="0"/>
            </a:endParaRPr>
          </a:p>
          <a:p>
            <a:endParaRPr lang="en-US" sz="2800" dirty="0">
              <a:latin typeface="Abadi" panose="020B0604020104020204" pitchFamily="34" charset="0"/>
            </a:endParaRPr>
          </a:p>
          <a:p>
            <a:endParaRPr lang="en-US" sz="2800" dirty="0"/>
          </a:p>
        </p:txBody>
      </p:sp>
      <p:pic>
        <p:nvPicPr>
          <p:cNvPr id="5" name="Picture 4" descr="Diagram, histogram&#10;&#10;Description automatically generated">
            <a:extLst>
              <a:ext uri="{FF2B5EF4-FFF2-40B4-BE49-F238E27FC236}">
                <a16:creationId xmlns:a16="http://schemas.microsoft.com/office/drawing/2014/main" id="{80991667-BF4C-40BD-91CE-381FAEBAE4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492" y="505520"/>
            <a:ext cx="4034118" cy="1883429"/>
          </a:xfrm>
          <a:prstGeom prst="rect">
            <a:avLst/>
          </a:prstGeom>
        </p:spPr>
      </p:pic>
    </p:spTree>
    <p:extLst>
      <p:ext uri="{BB962C8B-B14F-4D97-AF65-F5344CB8AC3E}">
        <p14:creationId xmlns:p14="http://schemas.microsoft.com/office/powerpoint/2010/main" val="4028390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747223" y="982132"/>
            <a:ext cx="9601196" cy="1303867"/>
          </a:xfrm>
        </p:spPr>
        <p:txBody>
          <a:bodyPr/>
          <a:lstStyle/>
          <a:p>
            <a:r>
              <a:rPr lang="en-US" b="1" dirty="0"/>
              <a:t>WFI/BFI</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795548"/>
          </a:xfrm>
        </p:spPr>
        <p:txBody>
          <a:bodyPr>
            <a:normAutofit/>
          </a:bodyPr>
          <a:lstStyle/>
          <a:p>
            <a:r>
              <a:rPr lang="en-US" sz="2600" dirty="0">
                <a:solidFill>
                  <a:schemeClr val="tx1"/>
                </a:solidFill>
                <a:latin typeface="Abadi" panose="020B0604020104020204" pitchFamily="34" charset="0"/>
              </a:rPr>
              <a:t>The designer needs to complete the submittal checklist.</a:t>
            </a:r>
          </a:p>
          <a:p>
            <a:pPr lvl="1"/>
            <a:r>
              <a:rPr lang="en-US" sz="2600" dirty="0">
                <a:solidFill>
                  <a:schemeClr val="tx1"/>
                </a:solidFill>
                <a:latin typeface="Abadi" panose="020B0604020104020204" pitchFamily="34" charset="0"/>
              </a:rPr>
              <a:t>ROADS/Design Related Resources/Additional Resources/</a:t>
            </a:r>
            <a:r>
              <a:rPr lang="en-US" sz="2600" dirty="0">
                <a:solidFill>
                  <a:srgbClr val="00B0F0"/>
                </a:solidFill>
                <a:latin typeface="Abadi" panose="020B0604020104020204" pitchFamily="34" charset="0"/>
              </a:rPr>
              <a:t>GEOTECH XXX Submittal Checklist</a:t>
            </a:r>
          </a:p>
          <a:p>
            <a:r>
              <a:rPr lang="en-US" sz="2600" dirty="0">
                <a:solidFill>
                  <a:schemeClr val="tx1"/>
                </a:solidFill>
                <a:latin typeface="Abadi" panose="020B0604020104020204" pitchFamily="34" charset="0"/>
              </a:rPr>
              <a:t>Follow the directions per the ProjectWise workflow for </a:t>
            </a:r>
            <a:r>
              <a:rPr lang="en-US" sz="2600" dirty="0">
                <a:solidFill>
                  <a:srgbClr val="00B0F0"/>
                </a:solidFill>
                <a:latin typeface="Abadi" panose="020B0604020104020204" pitchFamily="34" charset="0"/>
              </a:rPr>
              <a:t>“OMAT Geotechnical &amp; Environmental Submittals”</a:t>
            </a:r>
            <a:r>
              <a:rPr lang="en-US" sz="2600" dirty="0">
                <a:solidFill>
                  <a:schemeClr val="tx1"/>
                </a:solidFill>
                <a:latin typeface="Abadi" panose="020B0604020104020204" pitchFamily="34" charset="0"/>
              </a:rPr>
              <a:t>.</a:t>
            </a:r>
          </a:p>
          <a:p>
            <a:pPr lvl="1"/>
            <a:r>
              <a:rPr lang="en-US" sz="2600" dirty="0">
                <a:solidFill>
                  <a:schemeClr val="tx1"/>
                </a:solidFill>
                <a:latin typeface="Abadi" panose="020B0604020104020204" pitchFamily="34" charset="0"/>
              </a:rPr>
              <a:t>Submit through OPD Document Tracker</a:t>
            </a:r>
          </a:p>
          <a:p>
            <a:pPr lvl="1"/>
            <a:r>
              <a:rPr lang="en-US" sz="2600" dirty="0">
                <a:solidFill>
                  <a:schemeClr val="tx1"/>
                </a:solidFill>
                <a:latin typeface="Abadi" panose="020B0604020104020204" pitchFamily="34" charset="0"/>
              </a:rPr>
              <a:t>Sent automatically to OMAT after OPD’s review</a:t>
            </a:r>
          </a:p>
          <a:p>
            <a:pPr marL="0" indent="0">
              <a:buNone/>
            </a:pPr>
            <a:endParaRPr lang="en-US" dirty="0">
              <a:solidFill>
                <a:schemeClr val="tx1"/>
              </a:solidFill>
              <a:latin typeface="Abadi" panose="020B0604020104020204" pitchFamily="34" charset="0"/>
            </a:endParaRP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p>
        </p:txBody>
      </p:sp>
      <p:pic>
        <p:nvPicPr>
          <p:cNvPr id="5" name="Picture 4" descr="Diagram, histogram&#10;&#10;Description automatically generated">
            <a:extLst>
              <a:ext uri="{FF2B5EF4-FFF2-40B4-BE49-F238E27FC236}">
                <a16:creationId xmlns:a16="http://schemas.microsoft.com/office/drawing/2014/main" id="{80991667-BF4C-40BD-91CE-381FAEBAE4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492" y="505520"/>
            <a:ext cx="4034118" cy="1883429"/>
          </a:xfrm>
          <a:prstGeom prst="rect">
            <a:avLst/>
          </a:prstGeom>
        </p:spPr>
      </p:pic>
    </p:spTree>
    <p:extLst>
      <p:ext uri="{BB962C8B-B14F-4D97-AF65-F5344CB8AC3E}">
        <p14:creationId xmlns:p14="http://schemas.microsoft.com/office/powerpoint/2010/main" val="51301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00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100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504265" y="463923"/>
            <a:ext cx="11221570" cy="5896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57982BD5-5DF7-4779-AA54-1EDF61BD5843}"/>
              </a:ext>
            </a:extLst>
          </p:cNvPr>
          <p:cNvSpPr/>
          <p:nvPr/>
        </p:nvSpPr>
        <p:spPr>
          <a:xfrm>
            <a:off x="1118795" y="2420471"/>
            <a:ext cx="1312433" cy="1140310"/>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Distribute PFPR Report </a:t>
            </a:r>
          </a:p>
        </p:txBody>
      </p:sp>
      <p:sp>
        <p:nvSpPr>
          <p:cNvPr id="7" name="Rectangle 6">
            <a:extLst>
              <a:ext uri="{FF2B5EF4-FFF2-40B4-BE49-F238E27FC236}">
                <a16:creationId xmlns:a16="http://schemas.microsoft.com/office/drawing/2014/main" id="{41761563-49FA-4AFE-B90A-ABF85E833DF5}"/>
              </a:ext>
            </a:extLst>
          </p:cNvPr>
          <p:cNvSpPr/>
          <p:nvPr/>
        </p:nvSpPr>
        <p:spPr>
          <a:xfrm>
            <a:off x="7620450" y="1320212"/>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Approved ROW Plans</a:t>
            </a:r>
          </a:p>
        </p:txBody>
      </p:sp>
      <p:sp>
        <p:nvSpPr>
          <p:cNvPr id="8" name="Rectangle 7">
            <a:extLst>
              <a:ext uri="{FF2B5EF4-FFF2-40B4-BE49-F238E27FC236}">
                <a16:creationId xmlns:a16="http://schemas.microsoft.com/office/drawing/2014/main" id="{560E7690-A6AE-4F96-A886-541AC2D70AB9}"/>
              </a:ext>
            </a:extLst>
          </p:cNvPr>
          <p:cNvSpPr/>
          <p:nvPr/>
        </p:nvSpPr>
        <p:spPr>
          <a:xfrm>
            <a:off x="3600910" y="3347934"/>
            <a:ext cx="1549103"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Prepare NEPA document*</a:t>
            </a:r>
          </a:p>
        </p:txBody>
      </p:sp>
      <p:sp>
        <p:nvSpPr>
          <p:cNvPr id="9" name="Rectangle 8">
            <a:extLst>
              <a:ext uri="{FF2B5EF4-FFF2-40B4-BE49-F238E27FC236}">
                <a16:creationId xmlns:a16="http://schemas.microsoft.com/office/drawing/2014/main" id="{0D9DE664-1307-4346-8D5C-91D77B67D04B}"/>
              </a:ext>
            </a:extLst>
          </p:cNvPr>
          <p:cNvSpPr/>
          <p:nvPr/>
        </p:nvSpPr>
        <p:spPr>
          <a:xfrm>
            <a:off x="9046502" y="3654622"/>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Detailed ROW Cost Estimate</a:t>
            </a:r>
          </a:p>
        </p:txBody>
      </p:sp>
      <p:sp>
        <p:nvSpPr>
          <p:cNvPr id="10" name="Rectangle 9">
            <a:extLst>
              <a:ext uri="{FF2B5EF4-FFF2-40B4-BE49-F238E27FC236}">
                <a16:creationId xmlns:a16="http://schemas.microsoft.com/office/drawing/2014/main" id="{ED6798FE-A494-43A9-B337-B961EF987C87}"/>
              </a:ext>
            </a:extLst>
          </p:cNvPr>
          <p:cNvSpPr/>
          <p:nvPr/>
        </p:nvSpPr>
        <p:spPr>
          <a:xfrm>
            <a:off x="2508775" y="1340421"/>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Complete Draft ROW Plans</a:t>
            </a:r>
          </a:p>
        </p:txBody>
      </p:sp>
      <p:sp>
        <p:nvSpPr>
          <p:cNvPr id="11" name="Rectangle 10">
            <a:extLst>
              <a:ext uri="{FF2B5EF4-FFF2-40B4-BE49-F238E27FC236}">
                <a16:creationId xmlns:a16="http://schemas.microsoft.com/office/drawing/2014/main" id="{CE4AAB06-68BF-4A0E-88B8-CD1E69CDE503}"/>
              </a:ext>
            </a:extLst>
          </p:cNvPr>
          <p:cNvSpPr/>
          <p:nvPr/>
        </p:nvSpPr>
        <p:spPr>
          <a:xfrm>
            <a:off x="1950723" y="3740748"/>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Implement PFPR comments</a:t>
            </a:r>
          </a:p>
        </p:txBody>
      </p:sp>
      <p:sp>
        <p:nvSpPr>
          <p:cNvPr id="12" name="Rectangle 11">
            <a:extLst>
              <a:ext uri="{FF2B5EF4-FFF2-40B4-BE49-F238E27FC236}">
                <a16:creationId xmlns:a16="http://schemas.microsoft.com/office/drawing/2014/main" id="{994B1081-EA5D-468B-8C61-8F4D2E07B70D}"/>
              </a:ext>
            </a:extLst>
          </p:cNvPr>
          <p:cNvSpPr/>
          <p:nvPr/>
        </p:nvSpPr>
        <p:spPr>
          <a:xfrm>
            <a:off x="5941359" y="1323229"/>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L&amp;D Report </a:t>
            </a:r>
          </a:p>
        </p:txBody>
      </p:sp>
      <p:sp>
        <p:nvSpPr>
          <p:cNvPr id="13" name="Rectangle 12">
            <a:extLst>
              <a:ext uri="{FF2B5EF4-FFF2-40B4-BE49-F238E27FC236}">
                <a16:creationId xmlns:a16="http://schemas.microsoft.com/office/drawing/2014/main" id="{1C56D3E5-48AA-47AA-A26C-07FEB00911A4}"/>
              </a:ext>
            </a:extLst>
          </p:cNvPr>
          <p:cNvSpPr/>
          <p:nvPr/>
        </p:nvSpPr>
        <p:spPr>
          <a:xfrm>
            <a:off x="5385095" y="3365349"/>
            <a:ext cx="144152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NEPA document approval*</a:t>
            </a:r>
          </a:p>
        </p:txBody>
      </p:sp>
      <p:sp>
        <p:nvSpPr>
          <p:cNvPr id="14" name="Rectangle 13">
            <a:extLst>
              <a:ext uri="{FF2B5EF4-FFF2-40B4-BE49-F238E27FC236}">
                <a16:creationId xmlns:a16="http://schemas.microsoft.com/office/drawing/2014/main" id="{466BAFF4-966A-4FAD-A1FB-C859504A4480}"/>
              </a:ext>
            </a:extLst>
          </p:cNvPr>
          <p:cNvSpPr/>
          <p:nvPr/>
        </p:nvSpPr>
        <p:spPr>
          <a:xfrm>
            <a:off x="9631682" y="2420471"/>
            <a:ext cx="1528272" cy="1140310"/>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t>ROW Authorization</a:t>
            </a:r>
          </a:p>
        </p:txBody>
      </p:sp>
      <p:sp>
        <p:nvSpPr>
          <p:cNvPr id="15" name="Arrow: Right 14">
            <a:extLst>
              <a:ext uri="{FF2B5EF4-FFF2-40B4-BE49-F238E27FC236}">
                <a16:creationId xmlns:a16="http://schemas.microsoft.com/office/drawing/2014/main" id="{3630E908-FB37-4CD7-AAA0-B09F2463E433}"/>
              </a:ext>
            </a:extLst>
          </p:cNvPr>
          <p:cNvSpPr/>
          <p:nvPr/>
        </p:nvSpPr>
        <p:spPr>
          <a:xfrm>
            <a:off x="2485014" y="2689475"/>
            <a:ext cx="7035501" cy="42021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185191" y="5583969"/>
            <a:ext cx="6702009" cy="707886"/>
          </a:xfrm>
          <a:prstGeom prst="rect">
            <a:avLst/>
          </a:prstGeom>
          <a:noFill/>
        </p:spPr>
        <p:txBody>
          <a:bodyPr wrap="square" rtlCol="0">
            <a:spAutoFit/>
          </a:bodyPr>
          <a:lstStyle/>
          <a:p>
            <a:r>
              <a:rPr lang="en-US" sz="2000" b="1" dirty="0"/>
              <a:t>Note: not in sequential order – many are done concurrently</a:t>
            </a:r>
          </a:p>
          <a:p>
            <a:r>
              <a:rPr lang="en-US" sz="2000" b="1" dirty="0"/>
              <a:t>*may not be required for a project</a:t>
            </a:r>
          </a:p>
        </p:txBody>
      </p:sp>
      <p:sp>
        <p:nvSpPr>
          <p:cNvPr id="20" name="Arrow: Down 19">
            <a:extLst>
              <a:ext uri="{FF2B5EF4-FFF2-40B4-BE49-F238E27FC236}">
                <a16:creationId xmlns:a16="http://schemas.microsoft.com/office/drawing/2014/main" id="{9944CB90-B54D-49EC-8C50-64BC322D38D1}"/>
              </a:ext>
            </a:extLst>
          </p:cNvPr>
          <p:cNvSpPr/>
          <p:nvPr/>
        </p:nvSpPr>
        <p:spPr>
          <a:xfrm rot="10800000">
            <a:off x="2671486" y="3004790"/>
            <a:ext cx="118336" cy="735957"/>
          </a:xfrm>
          <a:prstGeom prst="downArrow">
            <a:avLst>
              <a:gd name="adj1" fmla="val 50000"/>
              <a:gd name="adj2" fmla="val 60344"/>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6B3BDCDE-F895-44A8-8BC0-921044B43A4A}"/>
              </a:ext>
            </a:extLst>
          </p:cNvPr>
          <p:cNvSpPr/>
          <p:nvPr/>
        </p:nvSpPr>
        <p:spPr>
          <a:xfrm>
            <a:off x="4147963" y="1344298"/>
            <a:ext cx="1549103"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ROW-UTL Mtg *   </a:t>
            </a:r>
          </a:p>
        </p:txBody>
      </p:sp>
      <p:sp>
        <p:nvSpPr>
          <p:cNvPr id="25" name="Arrow: Down 24">
            <a:extLst>
              <a:ext uri="{FF2B5EF4-FFF2-40B4-BE49-F238E27FC236}">
                <a16:creationId xmlns:a16="http://schemas.microsoft.com/office/drawing/2014/main" id="{47C1D7AB-27AD-47FB-9A50-A30D4BA1DF71}"/>
              </a:ext>
            </a:extLst>
          </p:cNvPr>
          <p:cNvSpPr/>
          <p:nvPr/>
        </p:nvSpPr>
        <p:spPr>
          <a:xfrm rot="16200000">
            <a:off x="5169942" y="384818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395812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896935" y="497542"/>
            <a:ext cx="9348392" cy="646331"/>
          </a:xfrm>
          <a:prstGeom prst="rect">
            <a:avLst/>
          </a:prstGeom>
          <a:noFill/>
        </p:spPr>
        <p:txBody>
          <a:bodyPr wrap="square" rtlCol="0">
            <a:spAutoFit/>
          </a:bodyPr>
          <a:lstStyle/>
          <a:p>
            <a:r>
              <a:rPr lang="en-US" sz="3600" b="1" dirty="0"/>
              <a:t>Final Design (PFPR to ROW Authorization)</a:t>
            </a:r>
          </a:p>
        </p:txBody>
      </p:sp>
      <p:sp>
        <p:nvSpPr>
          <p:cNvPr id="29" name="Rectangle 28">
            <a:extLst>
              <a:ext uri="{FF2B5EF4-FFF2-40B4-BE49-F238E27FC236}">
                <a16:creationId xmlns:a16="http://schemas.microsoft.com/office/drawing/2014/main" id="{2A149444-3F46-4AE2-90ED-48871D174C1E}"/>
              </a:ext>
            </a:extLst>
          </p:cNvPr>
          <p:cNvSpPr/>
          <p:nvPr/>
        </p:nvSpPr>
        <p:spPr>
          <a:xfrm>
            <a:off x="7040879" y="3365349"/>
            <a:ext cx="1758875" cy="1140310"/>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solidFill>
                  <a:schemeClr val="tx1"/>
                </a:solidFill>
              </a:rPr>
              <a:t>Environmental Certification for ROW Authorization</a:t>
            </a:r>
          </a:p>
        </p:txBody>
      </p:sp>
      <p:sp>
        <p:nvSpPr>
          <p:cNvPr id="30" name="Arrow: Down 29">
            <a:extLst>
              <a:ext uri="{FF2B5EF4-FFF2-40B4-BE49-F238E27FC236}">
                <a16:creationId xmlns:a16="http://schemas.microsoft.com/office/drawing/2014/main" id="{2B76B047-0B03-47A6-8DE0-B4C0BC66DE19}"/>
              </a:ext>
            </a:extLst>
          </p:cNvPr>
          <p:cNvSpPr/>
          <p:nvPr/>
        </p:nvSpPr>
        <p:spPr>
          <a:xfrm rot="16200000">
            <a:off x="6825726" y="3859345"/>
            <a:ext cx="118335" cy="311971"/>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1" name="Arrow: Down 30">
            <a:extLst>
              <a:ext uri="{FF2B5EF4-FFF2-40B4-BE49-F238E27FC236}">
                <a16:creationId xmlns:a16="http://schemas.microsoft.com/office/drawing/2014/main" id="{65207A82-CB6F-41AD-9E2D-3F971F2142E4}"/>
              </a:ext>
            </a:extLst>
          </p:cNvPr>
          <p:cNvSpPr/>
          <p:nvPr/>
        </p:nvSpPr>
        <p:spPr>
          <a:xfrm rot="10800000">
            <a:off x="7762312" y="3004789"/>
            <a:ext cx="192762" cy="377393"/>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5738309" y="1873746"/>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7412024" y="1837090"/>
            <a:ext cx="118335" cy="31197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4" name="Arrow: Down 33">
            <a:extLst>
              <a:ext uri="{FF2B5EF4-FFF2-40B4-BE49-F238E27FC236}">
                <a16:creationId xmlns:a16="http://schemas.microsoft.com/office/drawing/2014/main" id="{F14A6109-C706-4CA3-8F11-112A83C5FF0C}"/>
              </a:ext>
            </a:extLst>
          </p:cNvPr>
          <p:cNvSpPr/>
          <p:nvPr/>
        </p:nvSpPr>
        <p:spPr>
          <a:xfrm>
            <a:off x="8702259" y="2479227"/>
            <a:ext cx="172800" cy="320121"/>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5" name="Arrow: Down 34">
            <a:extLst>
              <a:ext uri="{FF2B5EF4-FFF2-40B4-BE49-F238E27FC236}">
                <a16:creationId xmlns:a16="http://schemas.microsoft.com/office/drawing/2014/main" id="{EE49B283-120B-4A46-A129-DB020FE7C743}"/>
              </a:ext>
            </a:extLst>
          </p:cNvPr>
          <p:cNvSpPr/>
          <p:nvPr/>
        </p:nvSpPr>
        <p:spPr>
          <a:xfrm rot="10800000">
            <a:off x="9126068" y="3026050"/>
            <a:ext cx="118337" cy="628572"/>
          </a:xfrm>
          <a:prstGeom prst="downArrow">
            <a:avLst>
              <a:gd name="adj1" fmla="val 50000"/>
              <a:gd name="adj2" fmla="val 60344"/>
            </a:avLst>
          </a:prstGeom>
          <a:solidFill>
            <a:schemeClr val="accent6">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16EF1DA1-8C8D-43E0-8791-54D3142982D6}"/>
              </a:ext>
            </a:extLst>
          </p:cNvPr>
          <p:cNvSpPr/>
          <p:nvPr/>
        </p:nvSpPr>
        <p:spPr>
          <a:xfrm>
            <a:off x="3474720" y="4775628"/>
            <a:ext cx="1675293" cy="1352629"/>
          </a:xfrm>
          <a:prstGeom prst="rect">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 Soil Survey* (if not requested prior to PFPR)</a:t>
            </a:r>
          </a:p>
        </p:txBody>
      </p:sp>
      <p:sp>
        <p:nvSpPr>
          <p:cNvPr id="37" name="Arrow: Down 36">
            <a:extLst>
              <a:ext uri="{FF2B5EF4-FFF2-40B4-BE49-F238E27FC236}">
                <a16:creationId xmlns:a16="http://schemas.microsoft.com/office/drawing/2014/main" id="{FF4BCA79-0103-465A-B30B-D18F9780DB57}"/>
              </a:ext>
            </a:extLst>
          </p:cNvPr>
          <p:cNvSpPr/>
          <p:nvPr/>
        </p:nvSpPr>
        <p:spPr>
          <a:xfrm rot="10800000">
            <a:off x="3439543" y="3004789"/>
            <a:ext cx="118336" cy="1770839"/>
          </a:xfrm>
          <a:prstGeom prst="downArrow">
            <a:avLst>
              <a:gd name="adj1" fmla="val 50000"/>
              <a:gd name="adj2" fmla="val 60344"/>
            </a:avLst>
          </a:prstGeom>
          <a:solidFill>
            <a:srgbClr val="195BA3"/>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21640CDC-BA25-4B42-B9ED-B00A75BBA0F7}"/>
              </a:ext>
            </a:extLst>
          </p:cNvPr>
          <p:cNvSpPr/>
          <p:nvPr/>
        </p:nvSpPr>
        <p:spPr>
          <a:xfrm>
            <a:off x="9219526" y="1245206"/>
            <a:ext cx="1441525" cy="1140310"/>
          </a:xfrm>
          <a:prstGeom prst="rect">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Request</a:t>
            </a:r>
            <a:r>
              <a:rPr lang="en-US" dirty="0"/>
              <a:t> BFI/WFI and/or Phase II ESA*</a:t>
            </a:r>
          </a:p>
        </p:txBody>
      </p:sp>
      <p:sp>
        <p:nvSpPr>
          <p:cNvPr id="39" name="Arrow: Down 38">
            <a:extLst>
              <a:ext uri="{FF2B5EF4-FFF2-40B4-BE49-F238E27FC236}">
                <a16:creationId xmlns:a16="http://schemas.microsoft.com/office/drawing/2014/main" id="{BBEC2AB5-7B61-4C78-B5FA-0AF5BD2C1BB4}"/>
              </a:ext>
            </a:extLst>
          </p:cNvPr>
          <p:cNvSpPr/>
          <p:nvPr/>
        </p:nvSpPr>
        <p:spPr>
          <a:xfrm>
            <a:off x="9185019" y="2385516"/>
            <a:ext cx="172800" cy="466686"/>
          </a:xfrm>
          <a:prstGeom prst="downArrow">
            <a:avLst>
              <a:gd name="adj1" fmla="val 50000"/>
              <a:gd name="adj2" fmla="val 60344"/>
            </a:avLst>
          </a:prstGeom>
          <a:solidFill>
            <a:srgbClr val="99558A"/>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3B515D-1A04-48CD-F646-C516CF5BE64C}"/>
              </a:ext>
            </a:extLst>
          </p:cNvPr>
          <p:cNvSpPr txBox="1"/>
          <p:nvPr/>
        </p:nvSpPr>
        <p:spPr>
          <a:xfrm>
            <a:off x="4119513" y="2728332"/>
            <a:ext cx="3043955" cy="369332"/>
          </a:xfrm>
          <a:prstGeom prst="rect">
            <a:avLst/>
          </a:prstGeom>
          <a:noFill/>
          <a:ln>
            <a:noFill/>
          </a:ln>
        </p:spPr>
        <p:txBody>
          <a:bodyPr wrap="square" rtlCol="0">
            <a:spAutoFit/>
          </a:bodyPr>
          <a:lstStyle/>
          <a:p>
            <a:r>
              <a:rPr lang="en-US" b="1" dirty="0">
                <a:solidFill>
                  <a:schemeClr val="bg1"/>
                </a:solidFill>
              </a:rPr>
              <a:t>Final Design</a:t>
            </a:r>
          </a:p>
        </p:txBody>
      </p:sp>
      <p:sp>
        <p:nvSpPr>
          <p:cNvPr id="23" name="Arrow: Right 22">
            <a:extLst>
              <a:ext uri="{FF2B5EF4-FFF2-40B4-BE49-F238E27FC236}">
                <a16:creationId xmlns:a16="http://schemas.microsoft.com/office/drawing/2014/main" id="{E522CD89-79A0-8751-C322-E0F42D42BDE9}"/>
              </a:ext>
            </a:extLst>
          </p:cNvPr>
          <p:cNvSpPr/>
          <p:nvPr/>
        </p:nvSpPr>
        <p:spPr>
          <a:xfrm>
            <a:off x="2485014" y="2689475"/>
            <a:ext cx="883255" cy="420211"/>
          </a:xfrm>
          <a:prstGeom prst="rightArrow">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CCFDCC74-271A-4861-5F8B-41BD8014EEBA}"/>
              </a:ext>
            </a:extLst>
          </p:cNvPr>
          <p:cNvSpPr txBox="1"/>
          <p:nvPr/>
        </p:nvSpPr>
        <p:spPr>
          <a:xfrm>
            <a:off x="2423174" y="2706667"/>
            <a:ext cx="1669446" cy="369332"/>
          </a:xfrm>
          <a:prstGeom prst="rect">
            <a:avLst/>
          </a:prstGeom>
          <a:noFill/>
          <a:ln>
            <a:noFill/>
          </a:ln>
        </p:spPr>
        <p:txBody>
          <a:bodyPr wrap="square" rtlCol="0">
            <a:spAutoFit/>
          </a:bodyPr>
          <a:lstStyle/>
          <a:p>
            <a:r>
              <a:rPr lang="en-US" b="1" dirty="0"/>
              <a:t>Prelim. </a:t>
            </a:r>
          </a:p>
        </p:txBody>
      </p:sp>
    </p:spTree>
    <p:extLst>
      <p:ext uri="{BB962C8B-B14F-4D97-AF65-F5344CB8AC3E}">
        <p14:creationId xmlns:p14="http://schemas.microsoft.com/office/powerpoint/2010/main" val="1869807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normAutofit fontScale="90000"/>
          </a:bodyPr>
          <a:lstStyle/>
          <a:p>
            <a:r>
              <a:rPr lang="en-US" b="1" dirty="0"/>
              <a:t>Detailed ROW </a:t>
            </a:r>
            <a:br>
              <a:rPr lang="en-US" b="1" dirty="0"/>
            </a:br>
            <a:r>
              <a:rPr lang="en-US" b="1" dirty="0"/>
              <a:t>Cost Estimate</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806798"/>
          </a:xfrm>
        </p:spPr>
        <p:txBody>
          <a:bodyPr>
            <a:normAutofit/>
          </a:bodyPr>
          <a:lstStyle/>
          <a:p>
            <a:r>
              <a:rPr lang="en-US" sz="2800" dirty="0">
                <a:solidFill>
                  <a:schemeClr val="tx1"/>
                </a:solidFill>
                <a:latin typeface="Abadi" panose="020B0604020104020204" pitchFamily="34" charset="0"/>
              </a:rPr>
              <a:t>Prepared by the </a:t>
            </a:r>
            <a:r>
              <a:rPr lang="en-US" sz="2800" b="1" dirty="0">
                <a:solidFill>
                  <a:srgbClr val="0070C0"/>
                </a:solidFill>
                <a:latin typeface="Abadi" panose="020B0604020104020204" pitchFamily="34" charset="0"/>
              </a:rPr>
              <a:t>District ROW Office</a:t>
            </a:r>
            <a:r>
              <a:rPr lang="en-US" sz="2800" dirty="0">
                <a:solidFill>
                  <a:schemeClr val="tx1"/>
                </a:solidFill>
                <a:latin typeface="Abadi" panose="020B0604020104020204" pitchFamily="34" charset="0"/>
              </a:rPr>
              <a:t>.</a:t>
            </a:r>
          </a:p>
          <a:p>
            <a:r>
              <a:rPr lang="en-US" sz="2800" b="1" dirty="0">
                <a:solidFill>
                  <a:srgbClr val="0070C0"/>
                </a:solidFill>
                <a:latin typeface="Abadi" panose="020B0604020104020204" pitchFamily="34" charset="0"/>
              </a:rPr>
              <a:t>Submission of the draft ROW plans</a:t>
            </a:r>
            <a:r>
              <a:rPr lang="en-US" sz="2800" dirty="0">
                <a:solidFill>
                  <a:schemeClr val="tx1"/>
                </a:solidFill>
                <a:latin typeface="Abadi" panose="020B0604020104020204" pitchFamily="34" charset="0"/>
              </a:rPr>
              <a:t> to the ROW office </a:t>
            </a:r>
            <a:r>
              <a:rPr lang="en-US" sz="2800" b="1" dirty="0">
                <a:solidFill>
                  <a:srgbClr val="0070C0"/>
                </a:solidFill>
                <a:latin typeface="Abadi" panose="020B0604020104020204" pitchFamily="34" charset="0"/>
              </a:rPr>
              <a:t>will trigger the preparation</a:t>
            </a:r>
            <a:r>
              <a:rPr lang="en-US" sz="2800" dirty="0">
                <a:solidFill>
                  <a:schemeClr val="tx1"/>
                </a:solidFill>
                <a:latin typeface="Abadi" panose="020B0604020104020204" pitchFamily="34" charset="0"/>
              </a:rPr>
              <a:t> of the detailed ROW cost estimate.</a:t>
            </a:r>
          </a:p>
          <a:p>
            <a:pPr lvl="1"/>
            <a:r>
              <a:rPr lang="en-US" sz="2800" dirty="0">
                <a:solidFill>
                  <a:schemeClr val="tx1"/>
                </a:solidFill>
                <a:latin typeface="Abadi" panose="020B0604020104020204" pitchFamily="34" charset="0"/>
              </a:rPr>
              <a:t>No additional action is required by the PM.</a:t>
            </a:r>
          </a:p>
          <a:p>
            <a:pPr lvl="1"/>
            <a:r>
              <a:rPr lang="en-US" sz="2800" dirty="0">
                <a:solidFill>
                  <a:schemeClr val="tx1"/>
                </a:solidFill>
                <a:latin typeface="Abadi" panose="020B0604020104020204" pitchFamily="34" charset="0"/>
              </a:rPr>
              <a:t>Last ROW cost estimate prepared for </a:t>
            </a:r>
          </a:p>
          <a:p>
            <a:pPr marL="457200" lvl="1" indent="0">
              <a:buNone/>
            </a:pPr>
            <a:r>
              <a:rPr lang="en-US" sz="2800" dirty="0">
                <a:solidFill>
                  <a:schemeClr val="tx1"/>
                </a:solidFill>
                <a:latin typeface="Abadi" panose="020B0604020104020204" pitchFamily="34" charset="0"/>
              </a:rPr>
              <a:t>   the project. </a:t>
            </a:r>
          </a:p>
          <a:p>
            <a:pPr marL="0" indent="0">
              <a:buNone/>
            </a:pPr>
            <a:endParaRPr lang="en-US" dirty="0">
              <a:solidFill>
                <a:schemeClr val="tx1"/>
              </a:solidFill>
              <a:latin typeface="Abadi" panose="020B0604020104020204" pitchFamily="34" charset="0"/>
            </a:endParaRP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p>
        </p:txBody>
      </p:sp>
      <p:pic>
        <p:nvPicPr>
          <p:cNvPr id="5" name="Picture 4" descr="Arrow&#10;&#10;Description automatically generated with low confidence">
            <a:extLst>
              <a:ext uri="{FF2B5EF4-FFF2-40B4-BE49-F238E27FC236}">
                <a16:creationId xmlns:a16="http://schemas.microsoft.com/office/drawing/2014/main" id="{CDA34008-1E64-4244-8A47-59BDE2F3BB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8243" y="4306443"/>
            <a:ext cx="3740522" cy="2057287"/>
          </a:xfrm>
          <a:prstGeom prst="rect">
            <a:avLst/>
          </a:prstGeom>
        </p:spPr>
      </p:pic>
    </p:spTree>
    <p:extLst>
      <p:ext uri="{BB962C8B-B14F-4D97-AF65-F5344CB8AC3E}">
        <p14:creationId xmlns:p14="http://schemas.microsoft.com/office/powerpoint/2010/main" val="418050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57200" y="463924"/>
            <a:ext cx="11255187" cy="5909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7982BD5-5DF7-4779-AA54-1EDF61BD5843}"/>
              </a:ext>
            </a:extLst>
          </p:cNvPr>
          <p:cNvSpPr/>
          <p:nvPr/>
        </p:nvSpPr>
        <p:spPr>
          <a:xfrm>
            <a:off x="1011219" y="2710064"/>
            <a:ext cx="1312433" cy="1140310"/>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Distribute PFPR Report </a:t>
            </a:r>
          </a:p>
        </p:txBody>
      </p:sp>
      <p:sp>
        <p:nvSpPr>
          <p:cNvPr id="7" name="Rectangle 6">
            <a:extLst>
              <a:ext uri="{FF2B5EF4-FFF2-40B4-BE49-F238E27FC236}">
                <a16:creationId xmlns:a16="http://schemas.microsoft.com/office/drawing/2014/main" id="{41761563-49FA-4AFE-B90A-ABF85E833DF5}"/>
              </a:ext>
            </a:extLst>
          </p:cNvPr>
          <p:cNvSpPr/>
          <p:nvPr/>
        </p:nvSpPr>
        <p:spPr>
          <a:xfrm>
            <a:off x="6480008" y="1536770"/>
            <a:ext cx="2534583" cy="1157975"/>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Approved ROW Plans</a:t>
            </a:r>
          </a:p>
        </p:txBody>
      </p:sp>
      <p:sp>
        <p:nvSpPr>
          <p:cNvPr id="9" name="Rectangle 8">
            <a:extLst>
              <a:ext uri="{FF2B5EF4-FFF2-40B4-BE49-F238E27FC236}">
                <a16:creationId xmlns:a16="http://schemas.microsoft.com/office/drawing/2014/main" id="{0D9DE664-1307-4346-8D5C-91D77B67D04B}"/>
              </a:ext>
            </a:extLst>
          </p:cNvPr>
          <p:cNvSpPr/>
          <p:nvPr/>
        </p:nvSpPr>
        <p:spPr>
          <a:xfrm>
            <a:off x="8026097" y="3922439"/>
            <a:ext cx="2011684" cy="1496726"/>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Detailed ROW Cost Estimate</a:t>
            </a:r>
          </a:p>
        </p:txBody>
      </p:sp>
      <p:sp>
        <p:nvSpPr>
          <p:cNvPr id="14" name="Rectangle 13">
            <a:extLst>
              <a:ext uri="{FF2B5EF4-FFF2-40B4-BE49-F238E27FC236}">
                <a16:creationId xmlns:a16="http://schemas.microsoft.com/office/drawing/2014/main" id="{466BAFF4-966A-4FAD-A1FB-C859504A4480}"/>
              </a:ext>
            </a:extLst>
          </p:cNvPr>
          <p:cNvSpPr/>
          <p:nvPr/>
        </p:nvSpPr>
        <p:spPr>
          <a:xfrm>
            <a:off x="9539509" y="2001230"/>
            <a:ext cx="1612546" cy="1809034"/>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4000" b="1" dirty="0"/>
              <a:t>ROW Auth</a:t>
            </a:r>
          </a:p>
        </p:txBody>
      </p:sp>
      <p:sp>
        <p:nvSpPr>
          <p:cNvPr id="15" name="Arrow: Right 14">
            <a:extLst>
              <a:ext uri="{FF2B5EF4-FFF2-40B4-BE49-F238E27FC236}">
                <a16:creationId xmlns:a16="http://schemas.microsoft.com/office/drawing/2014/main" id="{3630E908-FB37-4CD7-AAA0-B09F2463E433}"/>
              </a:ext>
            </a:extLst>
          </p:cNvPr>
          <p:cNvSpPr/>
          <p:nvPr/>
        </p:nvSpPr>
        <p:spPr>
          <a:xfrm>
            <a:off x="2377438" y="2979068"/>
            <a:ext cx="7035501" cy="420211"/>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950723" y="625287"/>
            <a:ext cx="9348392" cy="646331"/>
          </a:xfrm>
          <a:prstGeom prst="rect">
            <a:avLst/>
          </a:prstGeom>
          <a:noFill/>
        </p:spPr>
        <p:txBody>
          <a:bodyPr wrap="square" rtlCol="0">
            <a:spAutoFit/>
          </a:bodyPr>
          <a:lstStyle/>
          <a:p>
            <a:r>
              <a:rPr lang="en-US" sz="3600" b="1" dirty="0"/>
              <a:t>Final Design (PFPR to ROW Authorization)</a:t>
            </a:r>
          </a:p>
        </p:txBody>
      </p:sp>
      <p:sp>
        <p:nvSpPr>
          <p:cNvPr id="29" name="Rectangle 28">
            <a:extLst>
              <a:ext uri="{FF2B5EF4-FFF2-40B4-BE49-F238E27FC236}">
                <a16:creationId xmlns:a16="http://schemas.microsoft.com/office/drawing/2014/main" id="{2A149444-3F46-4AE2-90ED-48871D174C1E}"/>
              </a:ext>
            </a:extLst>
          </p:cNvPr>
          <p:cNvSpPr/>
          <p:nvPr/>
        </p:nvSpPr>
        <p:spPr>
          <a:xfrm>
            <a:off x="5436882" y="3922439"/>
            <a:ext cx="2310418" cy="1651367"/>
          </a:xfrm>
          <a:prstGeom prst="rect">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Environmental Certification for ROW Authorization</a:t>
            </a:r>
          </a:p>
        </p:txBody>
      </p:sp>
      <p:sp>
        <p:nvSpPr>
          <p:cNvPr id="31" name="Arrow: Down 30">
            <a:extLst>
              <a:ext uri="{FF2B5EF4-FFF2-40B4-BE49-F238E27FC236}">
                <a16:creationId xmlns:a16="http://schemas.microsoft.com/office/drawing/2014/main" id="{65207A82-CB6F-41AD-9E2D-3F971F2142E4}"/>
              </a:ext>
            </a:extLst>
          </p:cNvPr>
          <p:cNvSpPr/>
          <p:nvPr/>
        </p:nvSpPr>
        <p:spPr>
          <a:xfrm rot="10800000" flipH="1">
            <a:off x="6419816" y="3344850"/>
            <a:ext cx="487677" cy="505524"/>
          </a:xfrm>
          <a:prstGeom prst="downArrow">
            <a:avLst/>
          </a:prstGeom>
          <a:solidFill>
            <a:srgbClr val="86EC6E"/>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4" name="Arrow: Down 33">
            <a:extLst>
              <a:ext uri="{FF2B5EF4-FFF2-40B4-BE49-F238E27FC236}">
                <a16:creationId xmlns:a16="http://schemas.microsoft.com/office/drawing/2014/main" id="{F14A6109-C706-4CA3-8F11-112A83C5FF0C}"/>
              </a:ext>
            </a:extLst>
          </p:cNvPr>
          <p:cNvSpPr/>
          <p:nvPr/>
        </p:nvSpPr>
        <p:spPr>
          <a:xfrm>
            <a:off x="7608682" y="2750228"/>
            <a:ext cx="487678" cy="311038"/>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5" name="Arrow: Down 34">
            <a:extLst>
              <a:ext uri="{FF2B5EF4-FFF2-40B4-BE49-F238E27FC236}">
                <a16:creationId xmlns:a16="http://schemas.microsoft.com/office/drawing/2014/main" id="{EE49B283-120B-4A46-A129-DB020FE7C743}"/>
              </a:ext>
            </a:extLst>
          </p:cNvPr>
          <p:cNvSpPr/>
          <p:nvPr/>
        </p:nvSpPr>
        <p:spPr>
          <a:xfrm rot="10800000">
            <a:off x="8649151" y="3315643"/>
            <a:ext cx="487678" cy="534731"/>
          </a:xfrm>
          <a:prstGeom prst="downArrow">
            <a:avLst>
              <a:gd name="adj1" fmla="val 50000"/>
              <a:gd name="adj2" fmla="val 60344"/>
            </a:avLst>
          </a:prstGeom>
          <a:solidFill>
            <a:schemeClr val="accent6">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3B515D-1A04-48CD-F646-C516CF5BE64C}"/>
              </a:ext>
            </a:extLst>
          </p:cNvPr>
          <p:cNvSpPr txBox="1"/>
          <p:nvPr/>
        </p:nvSpPr>
        <p:spPr>
          <a:xfrm>
            <a:off x="4011937" y="3017925"/>
            <a:ext cx="3043955" cy="369332"/>
          </a:xfrm>
          <a:prstGeom prst="rect">
            <a:avLst/>
          </a:prstGeom>
          <a:noFill/>
          <a:ln>
            <a:noFill/>
          </a:ln>
        </p:spPr>
        <p:txBody>
          <a:bodyPr wrap="square" rtlCol="0">
            <a:spAutoFit/>
          </a:bodyPr>
          <a:lstStyle/>
          <a:p>
            <a:r>
              <a:rPr lang="en-US" b="1" dirty="0">
                <a:solidFill>
                  <a:schemeClr val="bg1"/>
                </a:solidFill>
              </a:rPr>
              <a:t>Final Design</a:t>
            </a:r>
          </a:p>
        </p:txBody>
      </p:sp>
      <p:sp>
        <p:nvSpPr>
          <p:cNvPr id="23" name="Arrow: Right 22">
            <a:extLst>
              <a:ext uri="{FF2B5EF4-FFF2-40B4-BE49-F238E27FC236}">
                <a16:creationId xmlns:a16="http://schemas.microsoft.com/office/drawing/2014/main" id="{E522CD89-79A0-8751-C322-E0F42D42BDE9}"/>
              </a:ext>
            </a:extLst>
          </p:cNvPr>
          <p:cNvSpPr/>
          <p:nvPr/>
        </p:nvSpPr>
        <p:spPr>
          <a:xfrm>
            <a:off x="2377438" y="2979068"/>
            <a:ext cx="883255" cy="420211"/>
          </a:xfrm>
          <a:prstGeom prst="rightArrow">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solidFill>
                <a:schemeClr val="tx1"/>
              </a:solidFill>
            </a:endParaRPr>
          </a:p>
        </p:txBody>
      </p:sp>
      <p:sp>
        <p:nvSpPr>
          <p:cNvPr id="28" name="TextBox 27">
            <a:extLst>
              <a:ext uri="{FF2B5EF4-FFF2-40B4-BE49-F238E27FC236}">
                <a16:creationId xmlns:a16="http://schemas.microsoft.com/office/drawing/2014/main" id="{CCFDCC74-271A-4861-5F8B-41BD8014EEBA}"/>
              </a:ext>
            </a:extLst>
          </p:cNvPr>
          <p:cNvSpPr txBox="1"/>
          <p:nvPr/>
        </p:nvSpPr>
        <p:spPr>
          <a:xfrm>
            <a:off x="2315598" y="2996260"/>
            <a:ext cx="1669446" cy="369332"/>
          </a:xfrm>
          <a:prstGeom prst="rect">
            <a:avLst/>
          </a:prstGeom>
          <a:noFill/>
          <a:ln>
            <a:noFill/>
          </a:ln>
        </p:spPr>
        <p:txBody>
          <a:bodyPr wrap="square" rtlCol="0">
            <a:spAutoFit/>
          </a:bodyPr>
          <a:lstStyle/>
          <a:p>
            <a:r>
              <a:rPr lang="en-US" b="1" dirty="0"/>
              <a:t>Prelim. </a:t>
            </a:r>
          </a:p>
        </p:txBody>
      </p:sp>
    </p:spTree>
    <p:extLst>
      <p:ext uri="{BB962C8B-B14F-4D97-AF65-F5344CB8AC3E}">
        <p14:creationId xmlns:p14="http://schemas.microsoft.com/office/powerpoint/2010/main" val="225585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3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ROW Authorization</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580286" y="3234264"/>
            <a:ext cx="9601196" cy="3318936"/>
          </a:xfrm>
        </p:spPr>
        <p:txBody>
          <a:bodyPr>
            <a:normAutofit/>
          </a:bodyPr>
          <a:lstStyle/>
          <a:p>
            <a:pPr marL="0" indent="0">
              <a:buNone/>
            </a:pPr>
            <a:r>
              <a:rPr lang="en-US" sz="2800" b="1" dirty="0">
                <a:solidFill>
                  <a:srgbClr val="0070C0"/>
                </a:solidFill>
                <a:latin typeface="Abadi" panose="020B0604020104020204" pitchFamily="34" charset="0"/>
              </a:rPr>
              <a:t>ROW Authorization </a:t>
            </a:r>
            <a:r>
              <a:rPr lang="en-US" sz="2800" dirty="0">
                <a:solidFill>
                  <a:schemeClr val="tx1"/>
                </a:solidFill>
                <a:latin typeface="Abadi" panose="020B0604020104020204" pitchFamily="34" charset="0"/>
              </a:rPr>
              <a:t>is the </a:t>
            </a:r>
            <a:r>
              <a:rPr lang="en-US" sz="2800" b="1" dirty="0">
                <a:solidFill>
                  <a:srgbClr val="0070C0"/>
                </a:solidFill>
                <a:latin typeface="Abadi" panose="020B0604020104020204" pitchFamily="34" charset="0"/>
              </a:rPr>
              <a:t>approval of funds </a:t>
            </a:r>
            <a:r>
              <a:rPr lang="en-US" sz="2800" dirty="0">
                <a:solidFill>
                  <a:schemeClr val="tx1"/>
                </a:solidFill>
                <a:latin typeface="Abadi" panose="020B0604020104020204" pitchFamily="34" charset="0"/>
              </a:rPr>
              <a:t>used to purchase right-of-way and easements for the construction of the project. </a:t>
            </a:r>
          </a:p>
          <a:p>
            <a:pPr marL="0" indent="0">
              <a:buNone/>
            </a:pPr>
            <a:endParaRPr lang="en-US" dirty="0">
              <a:solidFill>
                <a:schemeClr val="tx1"/>
              </a:solidFill>
              <a:latin typeface="Abadi" panose="020B0604020104020204" pitchFamily="34" charset="0"/>
            </a:endParaRP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p>
        </p:txBody>
      </p:sp>
    </p:spTree>
    <p:extLst>
      <p:ext uri="{BB962C8B-B14F-4D97-AF65-F5344CB8AC3E}">
        <p14:creationId xmlns:p14="http://schemas.microsoft.com/office/powerpoint/2010/main" val="4111343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normAutofit fontScale="90000"/>
          </a:bodyPr>
          <a:lstStyle/>
          <a:p>
            <a:r>
              <a:rPr lang="en-US" b="1" dirty="0"/>
              <a:t>ROW Authorization </a:t>
            </a:r>
            <a:br>
              <a:rPr lang="en-US" b="1" dirty="0"/>
            </a:br>
            <a:r>
              <a:rPr lang="en-US" b="1" dirty="0"/>
              <a:t>(for Federally Funded Projects)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979395" y="2556932"/>
            <a:ext cx="6860240" cy="3318936"/>
          </a:xfrm>
        </p:spPr>
        <p:txBody>
          <a:bodyPr>
            <a:normAutofit/>
          </a:bodyPr>
          <a:lstStyle/>
          <a:p>
            <a:r>
              <a:rPr lang="en-US" sz="2800" b="1" dirty="0">
                <a:solidFill>
                  <a:srgbClr val="FF0000"/>
                </a:solidFill>
                <a:latin typeface="Abadi" panose="020B0604020104020204" pitchFamily="34" charset="0"/>
              </a:rPr>
              <a:t>Environmental approval </a:t>
            </a:r>
            <a:r>
              <a:rPr lang="en-US" sz="2800" dirty="0">
                <a:solidFill>
                  <a:schemeClr val="tx1"/>
                </a:solidFill>
                <a:latin typeface="Abadi" panose="020B0604020104020204" pitchFamily="34" charset="0"/>
              </a:rPr>
              <a:t>is </a:t>
            </a:r>
            <a:r>
              <a:rPr lang="en-US" sz="2800" b="1" dirty="0">
                <a:solidFill>
                  <a:srgbClr val="FF0000"/>
                </a:solidFill>
                <a:latin typeface="Abadi" panose="020B0604020104020204" pitchFamily="34" charset="0"/>
              </a:rPr>
              <a:t>critical path </a:t>
            </a:r>
            <a:r>
              <a:rPr lang="en-US" sz="2800" dirty="0">
                <a:solidFill>
                  <a:schemeClr val="tx1"/>
                </a:solidFill>
                <a:latin typeface="Abadi" panose="020B0604020104020204" pitchFamily="34" charset="0"/>
              </a:rPr>
              <a:t>to ROW authorization. </a:t>
            </a:r>
          </a:p>
          <a:p>
            <a:r>
              <a:rPr lang="en-US" sz="2800" dirty="0">
                <a:solidFill>
                  <a:schemeClr val="tx1"/>
                </a:solidFill>
                <a:latin typeface="Abadi" panose="020B0604020104020204" pitchFamily="34" charset="0"/>
              </a:rPr>
              <a:t>NEPA document approval is </a:t>
            </a:r>
            <a:r>
              <a:rPr lang="en-US" sz="2800" u="sng" dirty="0">
                <a:solidFill>
                  <a:schemeClr val="tx1"/>
                </a:solidFill>
                <a:latin typeface="Abadi" panose="020B0604020104020204" pitchFamily="34" charset="0"/>
              </a:rPr>
              <a:t>needed for both</a:t>
            </a:r>
            <a:r>
              <a:rPr lang="en-US" sz="2800" dirty="0">
                <a:solidFill>
                  <a:schemeClr val="tx1"/>
                </a:solidFill>
                <a:latin typeface="Abadi" panose="020B0604020104020204" pitchFamily="34" charset="0"/>
              </a:rPr>
              <a:t>:</a:t>
            </a:r>
          </a:p>
          <a:p>
            <a:pPr lvl="1"/>
            <a:r>
              <a:rPr lang="en-US" sz="2800" dirty="0">
                <a:solidFill>
                  <a:schemeClr val="tx1"/>
                </a:solidFill>
                <a:latin typeface="Abadi" panose="020B0604020104020204" pitchFamily="34" charset="0"/>
              </a:rPr>
              <a:t>Environmental Certification; and</a:t>
            </a:r>
          </a:p>
          <a:p>
            <a:pPr lvl="1"/>
            <a:r>
              <a:rPr lang="en-US" sz="2800" dirty="0">
                <a:solidFill>
                  <a:schemeClr val="tx1"/>
                </a:solidFill>
                <a:latin typeface="Abadi" panose="020B0604020104020204" pitchFamily="34" charset="0"/>
              </a:rPr>
              <a:t>L&amp;D Report approval</a:t>
            </a:r>
          </a:p>
          <a:p>
            <a:pPr marL="0" indent="0">
              <a:buNone/>
            </a:pPr>
            <a:endParaRPr lang="en-US" dirty="0">
              <a:solidFill>
                <a:schemeClr val="tx1"/>
              </a:solidFill>
              <a:latin typeface="Abadi" panose="020B0604020104020204" pitchFamily="34" charset="0"/>
            </a:endParaRP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p>
        </p:txBody>
      </p:sp>
      <p:sp>
        <p:nvSpPr>
          <p:cNvPr id="4" name="Rectangle 3">
            <a:extLst>
              <a:ext uri="{FF2B5EF4-FFF2-40B4-BE49-F238E27FC236}">
                <a16:creationId xmlns:a16="http://schemas.microsoft.com/office/drawing/2014/main" id="{CC78ABF6-08FE-40B1-B26E-80DB24BEF5B1}"/>
              </a:ext>
            </a:extLst>
          </p:cNvPr>
          <p:cNvSpPr/>
          <p:nvPr/>
        </p:nvSpPr>
        <p:spPr>
          <a:xfrm>
            <a:off x="8049613" y="2981571"/>
            <a:ext cx="1363760" cy="742278"/>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L&amp;D approval</a:t>
            </a:r>
          </a:p>
        </p:txBody>
      </p:sp>
      <p:sp>
        <p:nvSpPr>
          <p:cNvPr id="5" name="Rectangle 4">
            <a:extLst>
              <a:ext uri="{FF2B5EF4-FFF2-40B4-BE49-F238E27FC236}">
                <a16:creationId xmlns:a16="http://schemas.microsoft.com/office/drawing/2014/main" id="{2203192A-2316-4006-8B5C-A329B6D93200}"/>
              </a:ext>
            </a:extLst>
          </p:cNvPr>
          <p:cNvSpPr/>
          <p:nvPr/>
        </p:nvSpPr>
        <p:spPr>
          <a:xfrm>
            <a:off x="8049613" y="4065753"/>
            <a:ext cx="1363760" cy="1124880"/>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ROW plan approval</a:t>
            </a:r>
          </a:p>
        </p:txBody>
      </p:sp>
      <p:sp>
        <p:nvSpPr>
          <p:cNvPr id="7" name="Rectangle 6">
            <a:extLst>
              <a:ext uri="{FF2B5EF4-FFF2-40B4-BE49-F238E27FC236}">
                <a16:creationId xmlns:a16="http://schemas.microsoft.com/office/drawing/2014/main" id="{6D062EC4-F1D5-41D3-8064-F4EF31D6E138}"/>
              </a:ext>
            </a:extLst>
          </p:cNvPr>
          <p:cNvSpPr/>
          <p:nvPr/>
        </p:nvSpPr>
        <p:spPr>
          <a:xfrm>
            <a:off x="9799541" y="2802091"/>
            <a:ext cx="1494864" cy="1439485"/>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NEPA Doc</a:t>
            </a:r>
          </a:p>
          <a:p>
            <a:pPr algn="ctr"/>
            <a:r>
              <a:rPr lang="en-US" sz="2400" dirty="0"/>
              <a:t>approval</a:t>
            </a:r>
          </a:p>
        </p:txBody>
      </p:sp>
      <p:sp>
        <p:nvSpPr>
          <p:cNvPr id="8" name="Rectangle 7">
            <a:extLst>
              <a:ext uri="{FF2B5EF4-FFF2-40B4-BE49-F238E27FC236}">
                <a16:creationId xmlns:a16="http://schemas.microsoft.com/office/drawing/2014/main" id="{067A94E6-B1B3-495C-AE9B-F7D41946D7C7}"/>
              </a:ext>
            </a:extLst>
          </p:cNvPr>
          <p:cNvSpPr/>
          <p:nvPr/>
        </p:nvSpPr>
        <p:spPr>
          <a:xfrm>
            <a:off x="10068460" y="5133590"/>
            <a:ext cx="1108037" cy="742278"/>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ENV Cert</a:t>
            </a:r>
          </a:p>
        </p:txBody>
      </p:sp>
      <p:sp>
        <p:nvSpPr>
          <p:cNvPr id="10" name="Arrow: Right 9">
            <a:extLst>
              <a:ext uri="{FF2B5EF4-FFF2-40B4-BE49-F238E27FC236}">
                <a16:creationId xmlns:a16="http://schemas.microsoft.com/office/drawing/2014/main" id="{E70EC0D2-BF69-4C74-9721-D6DB2D3D4B3D}"/>
              </a:ext>
            </a:extLst>
          </p:cNvPr>
          <p:cNvSpPr/>
          <p:nvPr/>
        </p:nvSpPr>
        <p:spPr>
          <a:xfrm rot="10800000">
            <a:off x="9413373" y="3193685"/>
            <a:ext cx="364060" cy="376718"/>
          </a:xfrm>
          <a:prstGeom prst="rightArrow">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7D8B7945-4610-433B-856E-2A6395482EE3}"/>
              </a:ext>
            </a:extLst>
          </p:cNvPr>
          <p:cNvSpPr/>
          <p:nvPr/>
        </p:nvSpPr>
        <p:spPr>
          <a:xfrm rot="5400000">
            <a:off x="10100966" y="4507170"/>
            <a:ext cx="892013" cy="360826"/>
          </a:xfrm>
          <a:prstGeom prst="rightArrow">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9BA4A36C-F7B6-48C7-9BAB-58433F771109}"/>
              </a:ext>
            </a:extLst>
          </p:cNvPr>
          <p:cNvSpPr/>
          <p:nvPr/>
        </p:nvSpPr>
        <p:spPr>
          <a:xfrm rot="5400000">
            <a:off x="8572086" y="3658017"/>
            <a:ext cx="318813" cy="450477"/>
          </a:xfrm>
          <a:prstGeom prst="rightArrow">
            <a:avLst/>
          </a:prstGeom>
          <a:solidFill>
            <a:schemeClr val="accent3">
              <a:lumMod val="60000"/>
              <a:lumOff val="4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791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200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par>
                                <p:cTn id="14" presetID="1" presetClass="entr" presetSubtype="0" fill="hold" grpId="0" nodeType="withEffect">
                                  <p:stCondLst>
                                    <p:cond delay="1500"/>
                                  </p:stCondLst>
                                  <p:childTnLst>
                                    <p:set>
                                      <p:cBhvr>
                                        <p:cTn id="15" dur="1" fill="hold">
                                          <p:stCondLst>
                                            <p:cond delay="0"/>
                                          </p:stCondLst>
                                        </p:cTn>
                                        <p:tgtEl>
                                          <p:spTgt spid="12"/>
                                        </p:tgtEl>
                                        <p:attrNameLst>
                                          <p:attrName>style.visibility</p:attrName>
                                        </p:attrNameLst>
                                      </p:cBhvr>
                                      <p:to>
                                        <p:strVal val="visible"/>
                                      </p:to>
                                    </p:set>
                                  </p:childTnLst>
                                </p:cTn>
                              </p:par>
                              <p:par>
                                <p:cTn id="16" presetID="1" presetClass="entr" presetSubtype="0" fill="hold" grpId="0" nodeType="withEffect">
                                  <p:stCondLst>
                                    <p:cond delay="1500"/>
                                  </p:stCondLst>
                                  <p:childTnLst>
                                    <p:set>
                                      <p:cBhvr>
                                        <p:cTn id="17" dur="1" fill="hold">
                                          <p:stCondLst>
                                            <p:cond delay="0"/>
                                          </p:stCondLst>
                                        </p:cTn>
                                        <p:tgtEl>
                                          <p:spTgt spid="8"/>
                                        </p:tgtEl>
                                        <p:attrNameLst>
                                          <p:attrName>style.visibility</p:attrName>
                                        </p:attrNameLst>
                                      </p:cBhvr>
                                      <p:to>
                                        <p:strVal val="visible"/>
                                      </p:to>
                                    </p:set>
                                  </p:childTnLst>
                                </p:cTn>
                              </p:par>
                            </p:childTnLst>
                          </p:cTn>
                        </p:par>
                        <p:par>
                          <p:cTn id="18" fill="hold">
                            <p:stCondLst>
                              <p:cond delay="2000"/>
                            </p:stCondLst>
                            <p:childTnLst>
                              <p:par>
                                <p:cTn id="19" presetID="1"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par>
                          <p:cTn id="21" fill="hold">
                            <p:stCondLst>
                              <p:cond delay="2000"/>
                            </p:stCondLst>
                            <p:childTnLst>
                              <p:par>
                                <p:cTn id="22" presetID="1" presetClass="entr" presetSubtype="0" fill="hold" nodeType="afterEffect">
                                  <p:stCondLst>
                                    <p:cond delay="2000"/>
                                  </p:stCondLst>
                                  <p:childTnLst>
                                    <p:set>
                                      <p:cBhvr>
                                        <p:cTn id="23" dur="1" fill="hold">
                                          <p:stCondLst>
                                            <p:cond delay="0"/>
                                          </p:stCondLst>
                                        </p:cTn>
                                        <p:tgtEl>
                                          <p:spTgt spid="3">
                                            <p:txEl>
                                              <p:pRg st="3" end="3"/>
                                            </p:txEl>
                                          </p:spTgt>
                                        </p:tgtEl>
                                        <p:attrNameLst>
                                          <p:attrName>style.visibility</p:attrName>
                                        </p:attrNameLst>
                                      </p:cBhvr>
                                      <p:to>
                                        <p:strVal val="visible"/>
                                      </p:to>
                                    </p:set>
                                  </p:childTnLst>
                                </p:cTn>
                              </p:par>
                              <p:par>
                                <p:cTn id="24" presetID="1" presetClass="entr" presetSubtype="0" fill="hold" grpId="0" nodeType="withEffect">
                                  <p:stCondLst>
                                    <p:cond delay="1500"/>
                                  </p:stCondLst>
                                  <p:childTnLst>
                                    <p:set>
                                      <p:cBhvr>
                                        <p:cTn id="25" dur="1" fill="hold">
                                          <p:stCondLst>
                                            <p:cond delay="0"/>
                                          </p:stCondLst>
                                        </p:cTn>
                                        <p:tgtEl>
                                          <p:spTgt spid="4"/>
                                        </p:tgtEl>
                                        <p:attrNameLst>
                                          <p:attrName>style.visibility</p:attrName>
                                        </p:attrNameLst>
                                      </p:cBhvr>
                                      <p:to>
                                        <p:strVal val="visible"/>
                                      </p:to>
                                    </p:set>
                                  </p:childTnLst>
                                </p:cTn>
                              </p:par>
                            </p:childTnLst>
                          </p:cTn>
                        </p:par>
                        <p:par>
                          <p:cTn id="26" fill="hold">
                            <p:stCondLst>
                              <p:cond delay="4000"/>
                            </p:stCondLst>
                            <p:childTnLst>
                              <p:par>
                                <p:cTn id="27" presetID="1" presetClass="entr" presetSubtype="0" fill="hold" grpId="0" nodeType="afterEffect">
                                  <p:stCondLst>
                                    <p:cond delay="1500"/>
                                  </p:stCondLst>
                                  <p:childTnLst>
                                    <p:set>
                                      <p:cBhvr>
                                        <p:cTn id="28" dur="1" fill="hold">
                                          <p:stCondLst>
                                            <p:cond delay="0"/>
                                          </p:stCondLst>
                                        </p:cTn>
                                        <p:tgtEl>
                                          <p:spTgt spid="14"/>
                                        </p:tgtEl>
                                        <p:attrNameLst>
                                          <p:attrName>style.visibility</p:attrName>
                                        </p:attrNameLst>
                                      </p:cBhvr>
                                      <p:to>
                                        <p:strVal val="visible"/>
                                      </p:to>
                                    </p:set>
                                  </p:childTnLst>
                                </p:cTn>
                              </p:par>
                            </p:childTnLst>
                          </p:cTn>
                        </p:par>
                        <p:par>
                          <p:cTn id="29" fill="hold">
                            <p:stCondLst>
                              <p:cond delay="5500"/>
                            </p:stCondLst>
                            <p:childTnLst>
                              <p:par>
                                <p:cTn id="30" presetID="1" presetClass="entr" presetSubtype="0" fill="hold" grpId="0" nodeType="afterEffect">
                                  <p:stCondLst>
                                    <p:cond delay="1500"/>
                                  </p:stCondLst>
                                  <p:childTnLst>
                                    <p:set>
                                      <p:cBhvr>
                                        <p:cTn id="3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10" grpId="0" animBg="1"/>
      <p:bldP spid="12"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a:xfrm>
            <a:off x="1295402" y="2073630"/>
            <a:ext cx="9601196" cy="3318936"/>
          </a:xfrm>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207435" y="621596"/>
            <a:ext cx="8046471" cy="1200329"/>
          </a:xfrm>
          <a:prstGeom prst="rect">
            <a:avLst/>
          </a:prstGeom>
          <a:noFill/>
        </p:spPr>
        <p:txBody>
          <a:bodyPr wrap="square" rtlCol="0">
            <a:spAutoFit/>
          </a:bodyPr>
          <a:lstStyle/>
          <a:p>
            <a:pPr algn="ctr"/>
            <a:r>
              <a:rPr lang="en-US" sz="3600" b="1" dirty="0"/>
              <a:t>Plan Development Process</a:t>
            </a:r>
          </a:p>
          <a:p>
            <a:pPr algn="ctr"/>
            <a:r>
              <a:rPr lang="en-US" sz="3600" b="1" dirty="0"/>
              <a:t>(Design to Construction)</a:t>
            </a:r>
          </a:p>
        </p:txBody>
      </p:sp>
      <p:sp>
        <p:nvSpPr>
          <p:cNvPr id="6" name="Rectangle: Rounded Corners 5">
            <a:extLst>
              <a:ext uri="{FF2B5EF4-FFF2-40B4-BE49-F238E27FC236}">
                <a16:creationId xmlns:a16="http://schemas.microsoft.com/office/drawing/2014/main" id="{04A70317-BFA6-A851-B6BA-1579C7E3BAA4}"/>
              </a:ext>
            </a:extLst>
          </p:cNvPr>
          <p:cNvSpPr/>
          <p:nvPr/>
        </p:nvSpPr>
        <p:spPr>
          <a:xfrm>
            <a:off x="1252846" y="2827695"/>
            <a:ext cx="1930401"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3717630" y="2503906"/>
            <a:ext cx="2067621" cy="1876892"/>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8825578" y="2827695"/>
            <a:ext cx="1930402" cy="83872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CFFFF"/>
              </a:solidFill>
            </a:endParaRPr>
          </a:p>
        </p:txBody>
      </p:sp>
      <p:sp>
        <p:nvSpPr>
          <p:cNvPr id="12" name="Arrow: Up 11">
            <a:extLst>
              <a:ext uri="{FF2B5EF4-FFF2-40B4-BE49-F238E27FC236}">
                <a16:creationId xmlns:a16="http://schemas.microsoft.com/office/drawing/2014/main" id="{B833F881-73CF-9003-C215-B723938F78A6}"/>
              </a:ext>
            </a:extLst>
          </p:cNvPr>
          <p:cNvSpPr/>
          <p:nvPr/>
        </p:nvSpPr>
        <p:spPr>
          <a:xfrm rot="5400000">
            <a:off x="3242725" y="3053917"/>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Up 12">
            <a:extLst>
              <a:ext uri="{FF2B5EF4-FFF2-40B4-BE49-F238E27FC236}">
                <a16:creationId xmlns:a16="http://schemas.microsoft.com/office/drawing/2014/main" id="{71A529FA-A878-A228-5B47-741B79018D31}"/>
              </a:ext>
            </a:extLst>
          </p:cNvPr>
          <p:cNvSpPr/>
          <p:nvPr/>
        </p:nvSpPr>
        <p:spPr>
          <a:xfrm rot="5400000">
            <a:off x="5833713" y="3090017"/>
            <a:ext cx="374905" cy="360583"/>
          </a:xfrm>
          <a:prstGeom prst="upArrow">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8368294" y="3066231"/>
            <a:ext cx="374905" cy="433042"/>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1635183" y="2882055"/>
            <a:ext cx="1187685" cy="707886"/>
          </a:xfrm>
          <a:prstGeom prst="rect">
            <a:avLst/>
          </a:prstGeom>
          <a:noFill/>
        </p:spPr>
        <p:txBody>
          <a:bodyPr wrap="square" rtlCol="0">
            <a:spAutoFit/>
          </a:bodyPr>
          <a:lstStyle/>
          <a:p>
            <a:pPr algn="ctr"/>
            <a:r>
              <a:rPr lang="en-US" sz="2000" b="1" dirty="0"/>
              <a:t>Concept Phase</a:t>
            </a:r>
          </a:p>
        </p:txBody>
      </p:sp>
      <p:sp>
        <p:nvSpPr>
          <p:cNvPr id="19" name="TextBox 18">
            <a:extLst>
              <a:ext uri="{FF2B5EF4-FFF2-40B4-BE49-F238E27FC236}">
                <a16:creationId xmlns:a16="http://schemas.microsoft.com/office/drawing/2014/main" id="{801FC856-AA89-A4A1-6D73-0FAE084E6F80}"/>
              </a:ext>
            </a:extLst>
          </p:cNvPr>
          <p:cNvSpPr txBox="1"/>
          <p:nvPr/>
        </p:nvSpPr>
        <p:spPr>
          <a:xfrm>
            <a:off x="8772268" y="3007128"/>
            <a:ext cx="1810454" cy="400110"/>
          </a:xfrm>
          <a:prstGeom prst="rect">
            <a:avLst/>
          </a:prstGeom>
          <a:noFill/>
        </p:spPr>
        <p:txBody>
          <a:bodyPr wrap="square" rtlCol="0">
            <a:spAutoFit/>
          </a:bodyPr>
          <a:lstStyle/>
          <a:p>
            <a:pPr algn="ctr"/>
            <a:r>
              <a:rPr lang="en-US" sz="2000" b="1" dirty="0"/>
              <a:t>Construction</a:t>
            </a:r>
          </a:p>
        </p:txBody>
      </p:sp>
      <p:sp>
        <p:nvSpPr>
          <p:cNvPr id="11" name="Rectangle: Rounded Corners 10">
            <a:extLst>
              <a:ext uri="{FF2B5EF4-FFF2-40B4-BE49-F238E27FC236}">
                <a16:creationId xmlns:a16="http://schemas.microsoft.com/office/drawing/2014/main" id="{FDD3062A-4A83-92CE-579D-267A8C52FB13}"/>
              </a:ext>
            </a:extLst>
          </p:cNvPr>
          <p:cNvSpPr/>
          <p:nvPr/>
        </p:nvSpPr>
        <p:spPr>
          <a:xfrm>
            <a:off x="6218294" y="2435195"/>
            <a:ext cx="2067621" cy="1876892"/>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7106092" y="2435195"/>
            <a:ext cx="1170622" cy="187689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A414B50-DEA9-6E5C-76A0-4F12B06366F5}"/>
              </a:ext>
            </a:extLst>
          </p:cNvPr>
          <p:cNvSpPr txBox="1"/>
          <p:nvPr/>
        </p:nvSpPr>
        <p:spPr>
          <a:xfrm>
            <a:off x="6469656" y="2718058"/>
            <a:ext cx="1504615" cy="1077218"/>
          </a:xfrm>
          <a:prstGeom prst="rect">
            <a:avLst/>
          </a:prstGeom>
          <a:noFill/>
        </p:spPr>
        <p:txBody>
          <a:bodyPr wrap="square" rtlCol="0">
            <a:spAutoFit/>
          </a:bodyPr>
          <a:lstStyle/>
          <a:p>
            <a:pPr algn="ctr"/>
            <a:r>
              <a:rPr lang="en-US" sz="3200" b="1" dirty="0"/>
              <a:t>Final Design</a:t>
            </a:r>
          </a:p>
        </p:txBody>
      </p:sp>
      <p:cxnSp>
        <p:nvCxnSpPr>
          <p:cNvPr id="21" name="Straight Connector 20">
            <a:extLst>
              <a:ext uri="{FF2B5EF4-FFF2-40B4-BE49-F238E27FC236}">
                <a16:creationId xmlns:a16="http://schemas.microsoft.com/office/drawing/2014/main" id="{46367B7B-407C-069E-5FFB-897D5CAAAE24}"/>
              </a:ext>
            </a:extLst>
          </p:cNvPr>
          <p:cNvCxnSpPr>
            <a:cxnSpLocks/>
          </p:cNvCxnSpPr>
          <p:nvPr/>
        </p:nvCxnSpPr>
        <p:spPr>
          <a:xfrm>
            <a:off x="7106092" y="2197986"/>
            <a:ext cx="37301" cy="3014118"/>
          </a:xfrm>
          <a:prstGeom prst="line">
            <a:avLst/>
          </a:prstGeom>
          <a:ln w="508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49E48A2C-6BF6-7204-A512-E5F55B4C20EC}"/>
              </a:ext>
            </a:extLst>
          </p:cNvPr>
          <p:cNvSpPr txBox="1"/>
          <p:nvPr/>
        </p:nvSpPr>
        <p:spPr>
          <a:xfrm>
            <a:off x="5829987" y="5268588"/>
            <a:ext cx="3038174" cy="523220"/>
          </a:xfrm>
          <a:prstGeom prst="rect">
            <a:avLst/>
          </a:prstGeom>
          <a:solidFill>
            <a:schemeClr val="bg1"/>
          </a:solidFill>
        </p:spPr>
        <p:txBody>
          <a:bodyPr wrap="square" rtlCol="0">
            <a:spAutoFit/>
          </a:bodyPr>
          <a:lstStyle/>
          <a:p>
            <a:pPr algn="ctr"/>
            <a:r>
              <a:rPr lang="en-US" sz="2800" dirty="0"/>
              <a:t>ROW Authorization</a:t>
            </a:r>
          </a:p>
        </p:txBody>
      </p:sp>
      <p:sp>
        <p:nvSpPr>
          <p:cNvPr id="25" name="TextBox 24">
            <a:extLst>
              <a:ext uri="{FF2B5EF4-FFF2-40B4-BE49-F238E27FC236}">
                <a16:creationId xmlns:a16="http://schemas.microsoft.com/office/drawing/2014/main" id="{1E8635C0-D2D0-2FE9-303D-311AA361EECF}"/>
              </a:ext>
            </a:extLst>
          </p:cNvPr>
          <p:cNvSpPr txBox="1"/>
          <p:nvPr/>
        </p:nvSpPr>
        <p:spPr>
          <a:xfrm>
            <a:off x="585998" y="6043514"/>
            <a:ext cx="8132960" cy="400110"/>
          </a:xfrm>
          <a:prstGeom prst="rect">
            <a:avLst/>
          </a:prstGeom>
          <a:noFill/>
        </p:spPr>
        <p:txBody>
          <a:bodyPr wrap="square" rtlCol="0">
            <a:spAutoFit/>
          </a:bodyPr>
          <a:lstStyle/>
          <a:p>
            <a:r>
              <a:rPr lang="en-US" sz="2000" dirty="0"/>
              <a:t>Note: This is only a graphical representation of when ROW Auth occurs.</a:t>
            </a:r>
          </a:p>
        </p:txBody>
      </p:sp>
      <p:sp>
        <p:nvSpPr>
          <p:cNvPr id="26" name="Rectangle: Rounded Corners 25">
            <a:extLst>
              <a:ext uri="{FF2B5EF4-FFF2-40B4-BE49-F238E27FC236}">
                <a16:creationId xmlns:a16="http://schemas.microsoft.com/office/drawing/2014/main" id="{C11A808D-714C-B32C-6E60-D06BF78454F7}"/>
              </a:ext>
            </a:extLst>
          </p:cNvPr>
          <p:cNvSpPr/>
          <p:nvPr/>
        </p:nvSpPr>
        <p:spPr>
          <a:xfrm>
            <a:off x="3717630" y="2503906"/>
            <a:ext cx="1616903" cy="187689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46CC516-AB28-69CE-93DD-8C2109EB9F21}"/>
              </a:ext>
            </a:extLst>
          </p:cNvPr>
          <p:cNvSpPr txBox="1"/>
          <p:nvPr/>
        </p:nvSpPr>
        <p:spPr>
          <a:xfrm>
            <a:off x="3610469" y="2919152"/>
            <a:ext cx="2265939" cy="1077218"/>
          </a:xfrm>
          <a:prstGeom prst="rect">
            <a:avLst/>
          </a:prstGeom>
          <a:noFill/>
        </p:spPr>
        <p:txBody>
          <a:bodyPr wrap="square" rtlCol="0">
            <a:spAutoFit/>
          </a:bodyPr>
          <a:lstStyle/>
          <a:p>
            <a:pPr algn="ctr"/>
            <a:r>
              <a:rPr lang="en-US" sz="3200" b="1" dirty="0"/>
              <a:t>Preliminary Design</a:t>
            </a:r>
          </a:p>
        </p:txBody>
      </p:sp>
      <p:cxnSp>
        <p:nvCxnSpPr>
          <p:cNvPr id="27" name="Straight Connector 26">
            <a:extLst>
              <a:ext uri="{FF2B5EF4-FFF2-40B4-BE49-F238E27FC236}">
                <a16:creationId xmlns:a16="http://schemas.microsoft.com/office/drawing/2014/main" id="{40A57C6D-85FC-D8CA-9719-C77F376E320F}"/>
              </a:ext>
            </a:extLst>
          </p:cNvPr>
          <p:cNvCxnSpPr>
            <a:cxnSpLocks/>
          </p:cNvCxnSpPr>
          <p:nvPr/>
        </p:nvCxnSpPr>
        <p:spPr>
          <a:xfrm flipH="1">
            <a:off x="5286190" y="2220183"/>
            <a:ext cx="18441" cy="2510237"/>
          </a:xfrm>
          <a:prstGeom prst="line">
            <a:avLst/>
          </a:prstGeom>
          <a:ln w="508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245E5493-A8E0-F607-8EC7-A19B6162C5BB}"/>
              </a:ext>
            </a:extLst>
          </p:cNvPr>
          <p:cNvSpPr txBox="1"/>
          <p:nvPr/>
        </p:nvSpPr>
        <p:spPr>
          <a:xfrm>
            <a:off x="4404510" y="4611197"/>
            <a:ext cx="1471898" cy="523220"/>
          </a:xfrm>
          <a:prstGeom prst="rect">
            <a:avLst/>
          </a:prstGeom>
          <a:solidFill>
            <a:schemeClr val="bg1"/>
          </a:solidFill>
        </p:spPr>
        <p:txBody>
          <a:bodyPr wrap="square" rtlCol="0">
            <a:spAutoFit/>
          </a:bodyPr>
          <a:lstStyle/>
          <a:p>
            <a:pPr algn="ctr"/>
            <a:r>
              <a:rPr lang="en-US" sz="2800" dirty="0"/>
              <a:t>PFPR</a:t>
            </a:r>
          </a:p>
        </p:txBody>
      </p:sp>
    </p:spTree>
    <p:extLst>
      <p:ext uri="{BB962C8B-B14F-4D97-AF65-F5344CB8AC3E}">
        <p14:creationId xmlns:p14="http://schemas.microsoft.com/office/powerpoint/2010/main" val="68622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100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42" presetClass="entr" presetSubtype="0" fill="hold" nodeType="afterEffect">
                                  <p:stCondLst>
                                    <p:cond delay="75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ROW Authorization</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979395" y="2556932"/>
            <a:ext cx="6116948" cy="3318936"/>
          </a:xfrm>
        </p:spPr>
        <p:txBody>
          <a:bodyPr>
            <a:normAutofit/>
          </a:bodyPr>
          <a:lstStyle/>
          <a:p>
            <a:pPr marL="0" indent="0">
              <a:buNone/>
            </a:pPr>
            <a:r>
              <a:rPr lang="en-US" sz="2800" dirty="0">
                <a:solidFill>
                  <a:schemeClr val="tx1"/>
                </a:solidFill>
                <a:latin typeface="Abadi" panose="020B0604020104020204" pitchFamily="34" charset="0"/>
              </a:rPr>
              <a:t>The following are required in order to authorize the use of the ROW funds:</a:t>
            </a:r>
          </a:p>
          <a:p>
            <a:pPr lvl="1"/>
            <a:r>
              <a:rPr lang="en-US" sz="2800" dirty="0">
                <a:solidFill>
                  <a:schemeClr val="tx1"/>
                </a:solidFill>
                <a:latin typeface="Abadi" panose="020B0604020104020204" pitchFamily="34" charset="0"/>
              </a:rPr>
              <a:t>Environmental Certification</a:t>
            </a:r>
          </a:p>
          <a:p>
            <a:pPr lvl="1"/>
            <a:r>
              <a:rPr lang="en-US" sz="2800" dirty="0">
                <a:solidFill>
                  <a:schemeClr val="tx1"/>
                </a:solidFill>
                <a:latin typeface="Abadi" panose="020B0604020104020204" pitchFamily="34" charset="0"/>
              </a:rPr>
              <a:t>ROW Plan Approval</a:t>
            </a:r>
          </a:p>
          <a:p>
            <a:pPr lvl="1"/>
            <a:r>
              <a:rPr lang="en-US" sz="2800" dirty="0">
                <a:solidFill>
                  <a:schemeClr val="tx1"/>
                </a:solidFill>
                <a:latin typeface="Abadi" panose="020B0604020104020204" pitchFamily="34" charset="0"/>
              </a:rPr>
              <a:t>Approved Detailed ROW Cost Estimate</a:t>
            </a:r>
          </a:p>
          <a:p>
            <a:pPr marL="0" indent="0">
              <a:buNone/>
            </a:pPr>
            <a:endParaRPr lang="en-US" dirty="0">
              <a:solidFill>
                <a:schemeClr val="tx1"/>
              </a:solidFill>
              <a:latin typeface="Abadi" panose="020B0604020104020204" pitchFamily="34" charset="0"/>
            </a:endParaRP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p>
        </p:txBody>
      </p:sp>
      <p:sp>
        <p:nvSpPr>
          <p:cNvPr id="4" name="Rectangle 3">
            <a:extLst>
              <a:ext uri="{FF2B5EF4-FFF2-40B4-BE49-F238E27FC236}">
                <a16:creationId xmlns:a16="http://schemas.microsoft.com/office/drawing/2014/main" id="{CC78ABF6-08FE-40B1-B26E-80DB24BEF5B1}"/>
              </a:ext>
            </a:extLst>
          </p:cNvPr>
          <p:cNvSpPr/>
          <p:nvPr/>
        </p:nvSpPr>
        <p:spPr>
          <a:xfrm>
            <a:off x="7859806" y="2827866"/>
            <a:ext cx="1548653" cy="1061272"/>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L&amp;D approval</a:t>
            </a:r>
          </a:p>
        </p:txBody>
      </p:sp>
      <p:sp>
        <p:nvSpPr>
          <p:cNvPr id="5" name="Rectangle 4">
            <a:extLst>
              <a:ext uri="{FF2B5EF4-FFF2-40B4-BE49-F238E27FC236}">
                <a16:creationId xmlns:a16="http://schemas.microsoft.com/office/drawing/2014/main" id="{2203192A-2316-4006-8B5C-A329B6D93200}"/>
              </a:ext>
            </a:extLst>
          </p:cNvPr>
          <p:cNvSpPr/>
          <p:nvPr/>
        </p:nvSpPr>
        <p:spPr>
          <a:xfrm>
            <a:off x="7859806" y="4181536"/>
            <a:ext cx="1548653" cy="891092"/>
          </a:xfrm>
          <a:prstGeom prst="rect">
            <a:avLst/>
          </a:prstGeom>
          <a:solidFill>
            <a:schemeClr val="accent3">
              <a:lumMod val="60000"/>
              <a:lumOff val="40000"/>
            </a:schemeClr>
          </a:solidFill>
          <a:ln w="53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ROW plan approval</a:t>
            </a:r>
          </a:p>
        </p:txBody>
      </p:sp>
      <p:sp>
        <p:nvSpPr>
          <p:cNvPr id="6" name="Rectangle 5">
            <a:extLst>
              <a:ext uri="{FF2B5EF4-FFF2-40B4-BE49-F238E27FC236}">
                <a16:creationId xmlns:a16="http://schemas.microsoft.com/office/drawing/2014/main" id="{AE66F6E8-D6E6-4646-9257-BF7E5370475A}"/>
              </a:ext>
            </a:extLst>
          </p:cNvPr>
          <p:cNvSpPr/>
          <p:nvPr/>
        </p:nvSpPr>
        <p:spPr>
          <a:xfrm>
            <a:off x="7886702" y="5365026"/>
            <a:ext cx="1521758" cy="781775"/>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ROW Auth</a:t>
            </a:r>
          </a:p>
        </p:txBody>
      </p:sp>
      <p:sp>
        <p:nvSpPr>
          <p:cNvPr id="7" name="Rectangle 6">
            <a:extLst>
              <a:ext uri="{FF2B5EF4-FFF2-40B4-BE49-F238E27FC236}">
                <a16:creationId xmlns:a16="http://schemas.microsoft.com/office/drawing/2014/main" id="{6D062EC4-F1D5-41D3-8064-F4EF31D6E138}"/>
              </a:ext>
            </a:extLst>
          </p:cNvPr>
          <p:cNvSpPr/>
          <p:nvPr/>
        </p:nvSpPr>
        <p:spPr>
          <a:xfrm>
            <a:off x="9777978" y="2631040"/>
            <a:ext cx="1548653" cy="1303867"/>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NEPA Doc</a:t>
            </a:r>
          </a:p>
          <a:p>
            <a:pPr algn="ctr"/>
            <a:r>
              <a:rPr lang="en-US" sz="2400" dirty="0"/>
              <a:t>approval</a:t>
            </a:r>
          </a:p>
        </p:txBody>
      </p:sp>
      <p:sp>
        <p:nvSpPr>
          <p:cNvPr id="8" name="Rectangle 7">
            <a:extLst>
              <a:ext uri="{FF2B5EF4-FFF2-40B4-BE49-F238E27FC236}">
                <a16:creationId xmlns:a16="http://schemas.microsoft.com/office/drawing/2014/main" id="{067A94E6-B1B3-495C-AE9B-F7D41946D7C7}"/>
              </a:ext>
            </a:extLst>
          </p:cNvPr>
          <p:cNvSpPr/>
          <p:nvPr/>
        </p:nvSpPr>
        <p:spPr>
          <a:xfrm>
            <a:off x="9787564" y="5369011"/>
            <a:ext cx="1424044" cy="777789"/>
          </a:xfrm>
          <a:prstGeom prst="rect">
            <a:avLst/>
          </a:prstGeom>
          <a:ln w="539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ENV Cert</a:t>
            </a:r>
          </a:p>
        </p:txBody>
      </p:sp>
      <p:sp>
        <p:nvSpPr>
          <p:cNvPr id="9" name="Rectangle 8">
            <a:extLst>
              <a:ext uri="{FF2B5EF4-FFF2-40B4-BE49-F238E27FC236}">
                <a16:creationId xmlns:a16="http://schemas.microsoft.com/office/drawing/2014/main" id="{3CA15A0A-6BD6-4682-B227-476FE69339AB}"/>
              </a:ext>
            </a:extLst>
          </p:cNvPr>
          <p:cNvSpPr/>
          <p:nvPr/>
        </p:nvSpPr>
        <p:spPr>
          <a:xfrm>
            <a:off x="5960413" y="5369012"/>
            <a:ext cx="1494863" cy="742278"/>
          </a:xfrm>
          <a:prstGeom prst="rect">
            <a:avLst/>
          </a:prstGeom>
          <a:ln w="539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Detailed ROW Est.</a:t>
            </a:r>
          </a:p>
        </p:txBody>
      </p:sp>
      <p:sp>
        <p:nvSpPr>
          <p:cNvPr id="10" name="Arrow: Right 9">
            <a:extLst>
              <a:ext uri="{FF2B5EF4-FFF2-40B4-BE49-F238E27FC236}">
                <a16:creationId xmlns:a16="http://schemas.microsoft.com/office/drawing/2014/main" id="{E70EC0D2-BF69-4C74-9721-D6DB2D3D4B3D}"/>
              </a:ext>
            </a:extLst>
          </p:cNvPr>
          <p:cNvSpPr/>
          <p:nvPr/>
        </p:nvSpPr>
        <p:spPr>
          <a:xfrm rot="10800000">
            <a:off x="9408459" y="3162743"/>
            <a:ext cx="369519" cy="344448"/>
          </a:xfrm>
          <a:prstGeom prst="rightArrow">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p>
        </p:txBody>
      </p:sp>
      <p:sp>
        <p:nvSpPr>
          <p:cNvPr id="11" name="Arrow: Right 10">
            <a:extLst>
              <a:ext uri="{FF2B5EF4-FFF2-40B4-BE49-F238E27FC236}">
                <a16:creationId xmlns:a16="http://schemas.microsoft.com/office/drawing/2014/main" id="{33FA86D0-29E7-490A-902F-6CA1276BC337}"/>
              </a:ext>
            </a:extLst>
          </p:cNvPr>
          <p:cNvSpPr/>
          <p:nvPr/>
        </p:nvSpPr>
        <p:spPr>
          <a:xfrm rot="10800000">
            <a:off x="9408459" y="5605529"/>
            <a:ext cx="369519" cy="344446"/>
          </a:xfrm>
          <a:prstGeom prst="rightArrow">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p>
        </p:txBody>
      </p:sp>
      <p:sp>
        <p:nvSpPr>
          <p:cNvPr id="12" name="Arrow: Right 11">
            <a:extLst>
              <a:ext uri="{FF2B5EF4-FFF2-40B4-BE49-F238E27FC236}">
                <a16:creationId xmlns:a16="http://schemas.microsoft.com/office/drawing/2014/main" id="{7D8B7945-4610-433B-856E-2A6395482EE3}"/>
              </a:ext>
            </a:extLst>
          </p:cNvPr>
          <p:cNvSpPr/>
          <p:nvPr/>
        </p:nvSpPr>
        <p:spPr>
          <a:xfrm rot="5400000">
            <a:off x="9755715" y="4434267"/>
            <a:ext cx="1393714" cy="394997"/>
          </a:xfrm>
          <a:prstGeom prst="rightArrow">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p>
        </p:txBody>
      </p:sp>
      <p:sp>
        <p:nvSpPr>
          <p:cNvPr id="13" name="Arrow: Right 12">
            <a:extLst>
              <a:ext uri="{FF2B5EF4-FFF2-40B4-BE49-F238E27FC236}">
                <a16:creationId xmlns:a16="http://schemas.microsoft.com/office/drawing/2014/main" id="{AA8B04A2-701B-4B79-AFC8-06B4837DC048}"/>
              </a:ext>
            </a:extLst>
          </p:cNvPr>
          <p:cNvSpPr/>
          <p:nvPr/>
        </p:nvSpPr>
        <p:spPr>
          <a:xfrm>
            <a:off x="7482171" y="5605531"/>
            <a:ext cx="377635" cy="356296"/>
          </a:xfrm>
          <a:prstGeom prst="rightArrow">
            <a:avLst/>
          </a:prstGeom>
          <a:solidFill>
            <a:schemeClr val="accent1"/>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p>
        </p:txBody>
      </p:sp>
      <p:sp>
        <p:nvSpPr>
          <p:cNvPr id="14" name="Arrow: Right 13">
            <a:extLst>
              <a:ext uri="{FF2B5EF4-FFF2-40B4-BE49-F238E27FC236}">
                <a16:creationId xmlns:a16="http://schemas.microsoft.com/office/drawing/2014/main" id="{9BA4A36C-F7B6-48C7-9BAB-58433F771109}"/>
              </a:ext>
            </a:extLst>
          </p:cNvPr>
          <p:cNvSpPr/>
          <p:nvPr/>
        </p:nvSpPr>
        <p:spPr>
          <a:xfrm rot="5400000">
            <a:off x="8501540" y="3834028"/>
            <a:ext cx="265180" cy="394997"/>
          </a:xfrm>
          <a:prstGeom prst="rightArrow">
            <a:avLst/>
          </a:prstGeom>
          <a:solidFill>
            <a:schemeClr val="accent3">
              <a:lumMod val="60000"/>
              <a:lumOff val="4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p>
        </p:txBody>
      </p:sp>
      <p:sp>
        <p:nvSpPr>
          <p:cNvPr id="15" name="Arrow: Right 14">
            <a:extLst>
              <a:ext uri="{FF2B5EF4-FFF2-40B4-BE49-F238E27FC236}">
                <a16:creationId xmlns:a16="http://schemas.microsoft.com/office/drawing/2014/main" id="{1A3F0192-D4BB-4B7C-B44A-D0CBF2E5F1BA}"/>
              </a:ext>
            </a:extLst>
          </p:cNvPr>
          <p:cNvSpPr/>
          <p:nvPr/>
        </p:nvSpPr>
        <p:spPr>
          <a:xfrm rot="5400000">
            <a:off x="8496810" y="5039670"/>
            <a:ext cx="274643" cy="394998"/>
          </a:xfrm>
          <a:prstGeom prst="rightArrow">
            <a:avLst/>
          </a:prstGeom>
          <a:solidFill>
            <a:schemeClr val="accent3">
              <a:lumMod val="60000"/>
              <a:lumOff val="4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94886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3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 calcmode="lin" valueType="num">
                                      <p:cBhvr>
                                        <p:cTn id="9" dur="1000" fill="hold"/>
                                        <p:tgtEl>
                                          <p:spTgt spid="8"/>
                                        </p:tgtEl>
                                        <p:attrNameLst>
                                          <p:attrName>ppt_w</p:attrName>
                                        </p:attrNameLst>
                                      </p:cBhvr>
                                      <p:tavLst>
                                        <p:tav tm="0">
                                          <p:val>
                                            <p:fltVal val="0"/>
                                          </p:val>
                                        </p:tav>
                                        <p:tav tm="100000">
                                          <p:val>
                                            <p:strVal val="#ppt_w"/>
                                          </p:val>
                                        </p:tav>
                                      </p:tavLst>
                                    </p:anim>
                                    <p:anim calcmode="lin" valueType="num">
                                      <p:cBhvr>
                                        <p:cTn id="10" dur="1000" fill="hold"/>
                                        <p:tgtEl>
                                          <p:spTgt spid="8"/>
                                        </p:tgtEl>
                                        <p:attrNameLst>
                                          <p:attrName>ppt_h</p:attrName>
                                        </p:attrNameLst>
                                      </p:cBhvr>
                                      <p:tavLst>
                                        <p:tav tm="0">
                                          <p:val>
                                            <p:fltVal val="0"/>
                                          </p:val>
                                        </p:tav>
                                        <p:tav tm="100000">
                                          <p:val>
                                            <p:strVal val="#ppt_h"/>
                                          </p:val>
                                        </p:tav>
                                      </p:tavLst>
                                    </p:anim>
                                    <p:anim calcmode="lin" valueType="num">
                                      <p:cBhvr>
                                        <p:cTn id="11" dur="1000" fill="hold"/>
                                        <p:tgtEl>
                                          <p:spTgt spid="8"/>
                                        </p:tgtEl>
                                        <p:attrNameLst>
                                          <p:attrName>style.rotation</p:attrName>
                                        </p:attrNameLst>
                                      </p:cBhvr>
                                      <p:tavLst>
                                        <p:tav tm="0">
                                          <p:val>
                                            <p:fltVal val="90"/>
                                          </p:val>
                                        </p:tav>
                                        <p:tav tm="100000">
                                          <p:val>
                                            <p:fltVal val="0"/>
                                          </p:val>
                                        </p:tav>
                                      </p:tavLst>
                                    </p:anim>
                                    <p:animEffect transition="in" filter="fade">
                                      <p:cBhvr>
                                        <p:cTn id="12" dur="1000"/>
                                        <p:tgtEl>
                                          <p:spTgt spid="8"/>
                                        </p:tgtEl>
                                      </p:cBhvr>
                                    </p:animEffect>
                                  </p:childTnLst>
                                </p:cTn>
                              </p:par>
                              <p:par>
                                <p:cTn id="13" presetID="3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childTnLst>
                                </p:cTn>
                              </p:par>
                              <p:par>
                                <p:cTn id="39" presetID="31"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fltVal val="0"/>
                                          </p:val>
                                        </p:tav>
                                        <p:tav tm="100000">
                                          <p:val>
                                            <p:strVal val="#ppt_w"/>
                                          </p:val>
                                        </p:tav>
                                      </p:tavLst>
                                    </p:anim>
                                    <p:anim calcmode="lin" valueType="num">
                                      <p:cBhvr>
                                        <p:cTn id="42" dur="1000" fill="hold"/>
                                        <p:tgtEl>
                                          <p:spTgt spid="9"/>
                                        </p:tgtEl>
                                        <p:attrNameLst>
                                          <p:attrName>ppt_h</p:attrName>
                                        </p:attrNameLst>
                                      </p:cBhvr>
                                      <p:tavLst>
                                        <p:tav tm="0">
                                          <p:val>
                                            <p:fltVal val="0"/>
                                          </p:val>
                                        </p:tav>
                                        <p:tav tm="100000">
                                          <p:val>
                                            <p:strVal val="#ppt_h"/>
                                          </p:val>
                                        </p:tav>
                                      </p:tavLst>
                                    </p:anim>
                                    <p:anim calcmode="lin" valueType="num">
                                      <p:cBhvr>
                                        <p:cTn id="43" dur="1000" fill="hold"/>
                                        <p:tgtEl>
                                          <p:spTgt spid="9"/>
                                        </p:tgtEl>
                                        <p:attrNameLst>
                                          <p:attrName>style.rotation</p:attrName>
                                        </p:attrNameLst>
                                      </p:cBhvr>
                                      <p:tavLst>
                                        <p:tav tm="0">
                                          <p:val>
                                            <p:fltVal val="90"/>
                                          </p:val>
                                        </p:tav>
                                        <p:tav tm="100000">
                                          <p:val>
                                            <p:fltVal val="0"/>
                                          </p:val>
                                        </p:tav>
                                      </p:tavLst>
                                    </p:anim>
                                    <p:animEffect transition="in" filter="fade">
                                      <p:cBhvr>
                                        <p:cTn id="44" dur="1000"/>
                                        <p:tgtEl>
                                          <p:spTgt spid="9"/>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1" grpId="0" animBg="1"/>
      <p:bldP spid="13" grpId="0" animBg="1"/>
      <p:bldP spid="1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ROW Authorization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What is the critical path activity to ensure that ROW Authorization is on schedule?</a:t>
            </a:r>
          </a:p>
          <a:p>
            <a:pPr marL="514350" indent="-514350">
              <a:buClr>
                <a:schemeClr val="tx1"/>
              </a:buClr>
              <a:buAutoNum type="alphaUcPeriod"/>
            </a:pPr>
            <a:r>
              <a:rPr lang="en-US" sz="2800" dirty="0">
                <a:latin typeface="Abadi" panose="020B0604020104020204" pitchFamily="34" charset="0"/>
              </a:rPr>
              <a:t>ROW plan approval</a:t>
            </a:r>
          </a:p>
          <a:p>
            <a:pPr marL="514350" indent="-514350">
              <a:buClr>
                <a:schemeClr val="tx1"/>
              </a:buClr>
              <a:buAutoNum type="alphaUcPeriod"/>
            </a:pPr>
            <a:r>
              <a:rPr lang="en-US" sz="2800" dirty="0">
                <a:latin typeface="Abadi" panose="020B0604020104020204" pitchFamily="34" charset="0"/>
              </a:rPr>
              <a:t>PFPR report approval</a:t>
            </a:r>
          </a:p>
          <a:p>
            <a:pPr marL="514350" indent="-514350">
              <a:buClr>
                <a:schemeClr val="tx1"/>
              </a:buClr>
              <a:buAutoNum type="alphaUcPeriod"/>
            </a:pPr>
            <a:r>
              <a:rPr lang="en-US" sz="2800" dirty="0">
                <a:latin typeface="Abadi" panose="020B0604020104020204" pitchFamily="34" charset="0"/>
              </a:rPr>
              <a:t>Soil Survey report approval</a:t>
            </a:r>
          </a:p>
          <a:p>
            <a:pPr marL="514350" indent="-514350">
              <a:buClr>
                <a:schemeClr val="tx1"/>
              </a:buClr>
              <a:buAutoNum type="alphaUcPeriod"/>
            </a:pPr>
            <a:r>
              <a:rPr lang="en-US" sz="2800" dirty="0">
                <a:latin typeface="Abadi" panose="020B0604020104020204" pitchFamily="34" charset="0"/>
              </a:rPr>
              <a:t>Environmental approval</a:t>
            </a:r>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2BCDE87-0216-75D5-2FED-E455BBDCFDF6}"/>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380169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ROW Authorization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Without the environmental document approval, three items for ROW authorization cannot be approved or issued. Which is item not impacted by the environmental approval?</a:t>
            </a:r>
          </a:p>
          <a:p>
            <a:pPr marL="457200" lvl="1" indent="0">
              <a:buNone/>
            </a:pPr>
            <a:r>
              <a:rPr lang="en-US" sz="2800" dirty="0">
                <a:solidFill>
                  <a:schemeClr val="tx1"/>
                </a:solidFill>
                <a:latin typeface="Abadi" panose="020B0604020104020204" pitchFamily="34" charset="0"/>
              </a:rPr>
              <a:t>A. Environmental certification</a:t>
            </a:r>
          </a:p>
          <a:p>
            <a:pPr marL="457200" lvl="1" indent="0">
              <a:buNone/>
            </a:pPr>
            <a:r>
              <a:rPr lang="en-US" sz="2800" dirty="0">
                <a:solidFill>
                  <a:schemeClr val="tx1"/>
                </a:solidFill>
                <a:latin typeface="Abadi" panose="020B0604020104020204" pitchFamily="34" charset="0"/>
              </a:rPr>
              <a:t>B. L&amp;D approval</a:t>
            </a:r>
          </a:p>
          <a:p>
            <a:pPr marL="457200" lvl="1" indent="0">
              <a:buNone/>
            </a:pPr>
            <a:r>
              <a:rPr lang="en-US" sz="2800" dirty="0">
                <a:solidFill>
                  <a:schemeClr val="tx1"/>
                </a:solidFill>
                <a:latin typeface="Abadi" panose="020B0604020104020204" pitchFamily="34" charset="0"/>
              </a:rPr>
              <a:t>C. Detailed ROW cost estimate</a:t>
            </a:r>
          </a:p>
          <a:p>
            <a:pPr marL="457200" lvl="1" indent="0">
              <a:buNone/>
            </a:pPr>
            <a:r>
              <a:rPr lang="en-US" sz="2800" dirty="0">
                <a:solidFill>
                  <a:schemeClr val="tx1"/>
                </a:solidFill>
                <a:latin typeface="Abadi" panose="020B0604020104020204" pitchFamily="34" charset="0"/>
              </a:rPr>
              <a:t>D. ROW plan approval </a:t>
            </a: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4520B180-65F5-4837-DABC-9CF556EAD41D}"/>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259147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3" end="3"/>
                                            </p:txEl>
                                          </p:spTgt>
                                        </p:tgtEl>
                                        <p:attrNameLst>
                                          <p:attrName>style.color</p:attrName>
                                        </p:attrNameLst>
                                      </p:cBhvr>
                                      <p:to>
                                        <a:srgbClr val="FF0000"/>
                                      </p:to>
                                    </p:animClr>
                                    <p:animClr clrSpc="rgb" dir="cw">
                                      <p:cBhvr>
                                        <p:cTn id="7" dur="500" fill="hold"/>
                                        <p:tgtEl>
                                          <p:spTgt spid="3">
                                            <p:txEl>
                                              <p:pRg st="3" end="3"/>
                                            </p:txEl>
                                          </p:spTgt>
                                        </p:tgtEl>
                                        <p:attrNameLst>
                                          <p:attrName>fillcolor</p:attrName>
                                        </p:attrNameLst>
                                      </p:cBhvr>
                                      <p:to>
                                        <a:srgbClr val="FF0000"/>
                                      </p:to>
                                    </p:animClr>
                                    <p:set>
                                      <p:cBhvr>
                                        <p:cTn id="8" dur="500" fill="hold"/>
                                        <p:tgtEl>
                                          <p:spTgt spid="3">
                                            <p:txEl>
                                              <p:pRg st="3" end="3"/>
                                            </p:txEl>
                                          </p:spTgt>
                                        </p:tgtEl>
                                        <p:attrNameLst>
                                          <p:attrName>fill.type</p:attrName>
                                        </p:attrNameLst>
                                      </p:cBhvr>
                                      <p:to>
                                        <p:strVal val="solid"/>
                                      </p:to>
                                    </p:set>
                                    <p:set>
                                      <p:cBhvr>
                                        <p:cTn id="9" dur="500" fill="hold"/>
                                        <p:tgtEl>
                                          <p:spTgt spid="3">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D9F7BC03-DFB2-AF59-7037-1F20599D65B8}"/>
              </a:ext>
            </a:extLst>
          </p:cNvPr>
          <p:cNvSpPr txBox="1"/>
          <p:nvPr/>
        </p:nvSpPr>
        <p:spPr>
          <a:xfrm>
            <a:off x="2910918" y="2222063"/>
            <a:ext cx="6370163" cy="2308324"/>
          </a:xfrm>
          <a:prstGeom prst="rect">
            <a:avLst/>
          </a:prstGeom>
          <a:noFill/>
        </p:spPr>
        <p:txBody>
          <a:bodyPr wrap="square" rtlCol="0">
            <a:spAutoFit/>
          </a:bodyPr>
          <a:lstStyle/>
          <a:p>
            <a:r>
              <a:rPr lang="en-US" sz="4800" b="1" dirty="0"/>
              <a:t>Information to Fill Out Templates: </a:t>
            </a:r>
          </a:p>
          <a:p>
            <a:r>
              <a:rPr lang="en-US" sz="4800" b="1" dirty="0"/>
              <a:t>PSR &amp; P6 Schedule</a:t>
            </a:r>
          </a:p>
        </p:txBody>
      </p:sp>
      <p:pic>
        <p:nvPicPr>
          <p:cNvPr id="23" name="Content Placeholder 22" descr="Information with solid fill">
            <a:extLst>
              <a:ext uri="{FF2B5EF4-FFF2-40B4-BE49-F238E27FC236}">
                <a16:creationId xmlns:a16="http://schemas.microsoft.com/office/drawing/2014/main" id="{E9E822CD-0920-FCE9-3909-83E149F45DEA}"/>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1222" y="528320"/>
            <a:ext cx="914400" cy="914400"/>
          </a:xfrm>
        </p:spPr>
      </p:pic>
    </p:spTree>
    <p:extLst>
      <p:ext uri="{BB962C8B-B14F-4D97-AF65-F5344CB8AC3E}">
        <p14:creationId xmlns:p14="http://schemas.microsoft.com/office/powerpoint/2010/main" val="30039955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F9B68C-F9A1-0607-25CF-9A5F4049C870}"/>
              </a:ext>
            </a:extLst>
          </p:cNvPr>
          <p:cNvGrpSpPr/>
          <p:nvPr/>
        </p:nvGrpSpPr>
        <p:grpSpPr>
          <a:xfrm>
            <a:off x="123235" y="6325870"/>
            <a:ext cx="450215" cy="454660"/>
            <a:chOff x="0" y="0"/>
            <a:chExt cx="450700" cy="455033"/>
          </a:xfrm>
        </p:grpSpPr>
        <p:sp>
          <p:nvSpPr>
            <p:cNvPr id="7" name="Partial Circle 6">
              <a:extLst>
                <a:ext uri="{FF2B5EF4-FFF2-40B4-BE49-F238E27FC236}">
                  <a16:creationId xmlns:a16="http://schemas.microsoft.com/office/drawing/2014/main" id="{A49B5974-FFAD-FCDD-87CB-CDB841762E67}"/>
                </a:ext>
              </a:extLst>
            </p:cNvPr>
            <p:cNvSpPr/>
            <p:nvPr/>
          </p:nvSpPr>
          <p:spPr>
            <a:xfrm>
              <a:off x="0" y="0"/>
              <a:ext cx="450700" cy="455033"/>
            </a:xfrm>
            <a:prstGeom prst="pie">
              <a:avLst>
                <a:gd name="adj1" fmla="val 5385904"/>
                <a:gd name="adj2" fmla="val 1620000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Isosceles Triangle 7">
              <a:extLst>
                <a:ext uri="{FF2B5EF4-FFF2-40B4-BE49-F238E27FC236}">
                  <a16:creationId xmlns:a16="http://schemas.microsoft.com/office/drawing/2014/main" id="{1E994894-4E73-22A5-87B2-9879140F34BE}"/>
                </a:ext>
              </a:extLst>
            </p:cNvPr>
            <p:cNvSpPr/>
            <p:nvPr/>
          </p:nvSpPr>
          <p:spPr>
            <a:xfrm rot="2741315">
              <a:off x="311360" y="203920"/>
              <a:ext cx="173377" cy="86070"/>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3" name="Rectangle 42">
            <a:extLst>
              <a:ext uri="{FF2B5EF4-FFF2-40B4-BE49-F238E27FC236}">
                <a16:creationId xmlns:a16="http://schemas.microsoft.com/office/drawing/2014/main" id="{3FA9FE74-9D72-00AA-D10C-CA31440E1D72}"/>
              </a:ext>
            </a:extLst>
          </p:cNvPr>
          <p:cNvSpPr/>
          <p:nvPr/>
        </p:nvSpPr>
        <p:spPr>
          <a:xfrm>
            <a:off x="1" y="1"/>
            <a:ext cx="12191999" cy="68579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A0B72A46-2B43-429B-8948-53577AF4A148}"/>
              </a:ext>
            </a:extLst>
          </p:cNvPr>
          <p:cNvSpPr txBox="1"/>
          <p:nvPr/>
        </p:nvSpPr>
        <p:spPr>
          <a:xfrm>
            <a:off x="861142" y="508212"/>
            <a:ext cx="10793058" cy="584775"/>
          </a:xfrm>
          <a:prstGeom prst="rect">
            <a:avLst/>
          </a:prstGeom>
          <a:noFill/>
        </p:spPr>
        <p:txBody>
          <a:bodyPr wrap="square" rtlCol="0">
            <a:spAutoFit/>
          </a:bodyPr>
          <a:lstStyle/>
          <a:p>
            <a:r>
              <a:rPr lang="en-US" sz="3200" b="1" dirty="0">
                <a:latin typeface="Abadi" panose="020B0604020104020204" pitchFamily="34" charset="0"/>
              </a:rPr>
              <a:t>P6 Activities for ROW Plans and Environmental Approval</a:t>
            </a:r>
          </a:p>
        </p:txBody>
      </p:sp>
      <p:sp>
        <p:nvSpPr>
          <p:cNvPr id="5" name="Content Placeholder 2">
            <a:extLst>
              <a:ext uri="{FF2B5EF4-FFF2-40B4-BE49-F238E27FC236}">
                <a16:creationId xmlns:a16="http://schemas.microsoft.com/office/drawing/2014/main" id="{06BFB87B-1C6F-6B02-C365-FF5E8954A218}"/>
              </a:ext>
            </a:extLst>
          </p:cNvPr>
          <p:cNvSpPr txBox="1">
            <a:spLocks/>
          </p:cNvSpPr>
          <p:nvPr/>
        </p:nvSpPr>
        <p:spPr>
          <a:xfrm>
            <a:off x="910283" y="1324534"/>
            <a:ext cx="10743917" cy="4928347"/>
          </a:xfrm>
          <a:prstGeom prst="rect">
            <a:avLst/>
          </a:prstGeom>
          <a:solidFill>
            <a:schemeClr val="bg1"/>
          </a:solidFill>
        </p:spPr>
        <p:txBody>
          <a:bodyPr vert="horz" lIns="91440" tIns="45720" rIns="91440" bIns="45720" rtlCol="0" anchor="t">
            <a:normAutofit/>
          </a:bodyPr>
          <a:lstStyle>
            <a:lvl1pPr marL="0" indent="0" algn="ctr" defTabSz="457200" rtl="0" eaLnBrk="1" latinLnBrk="0" hangingPunct="1">
              <a:spcBef>
                <a:spcPct val="20000"/>
              </a:spcBef>
              <a:spcAft>
                <a:spcPts val="600"/>
              </a:spcAft>
              <a:buClr>
                <a:schemeClr val="accent1"/>
              </a:buClr>
              <a:buSzPct val="11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buClr>
              <a:buSzPct val="11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buClr>
              <a:buSzPct val="11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buClr>
              <a:buSzPct val="11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buClr>
              <a:buSzPct val="115000"/>
              <a:buFont typeface="Arial"/>
              <a:buNone/>
              <a:defRPr sz="1400" kern="1200" cap="none">
                <a:solidFill>
                  <a:schemeClr val="tx1">
                    <a:tint val="75000"/>
                  </a:schemeClr>
                </a:solidFill>
                <a:effectLst/>
                <a:latin typeface="+mn-lt"/>
                <a:ea typeface="+mn-ea"/>
                <a:cs typeface="+mn-cs"/>
              </a:defRPr>
            </a:lvl9pPr>
          </a:lstStyle>
          <a:p>
            <a:r>
              <a:rPr lang="en-US" sz="2800" dirty="0">
                <a:latin typeface="Abadi" panose="020B0604020104020204" pitchFamily="34" charset="0"/>
              </a:rPr>
              <a:t>Use the Schedule for PI 0019039</a:t>
            </a:r>
          </a:p>
          <a:p>
            <a:pPr algn="l"/>
            <a:endParaRPr lang="en-US" sz="2800" dirty="0">
              <a:latin typeface="Abadi" panose="020B0604020104020204" pitchFamily="34" charset="0"/>
            </a:endParaRPr>
          </a:p>
          <a:p>
            <a:pPr algn="l"/>
            <a:r>
              <a:rPr lang="en-US" sz="2800" dirty="0">
                <a:latin typeface="Abadi" panose="020B0604020104020204" pitchFamily="34" charset="0"/>
              </a:rPr>
              <a:t>Find the P6 dates for the following activities:</a:t>
            </a:r>
          </a:p>
          <a:p>
            <a:pPr marL="457200" indent="-457200" algn="l">
              <a:buFont typeface="Arial" panose="020B0604020202020204" pitchFamily="34" charset="0"/>
              <a:buChar char="•"/>
            </a:pPr>
            <a:r>
              <a:rPr lang="en-US" sz="2800" dirty="0">
                <a:solidFill>
                  <a:schemeClr val="tx1"/>
                </a:solidFill>
                <a:latin typeface="Abadi" panose="020B0604020104020204" pitchFamily="34" charset="0"/>
              </a:rPr>
              <a:t>When are the ROW plans to be submitted by the PM?</a:t>
            </a:r>
          </a:p>
          <a:p>
            <a:pPr marL="457200" indent="-457200" algn="l">
              <a:buFont typeface="Arial" panose="020B0604020202020204" pitchFamily="34" charset="0"/>
              <a:buChar char="•"/>
            </a:pPr>
            <a:r>
              <a:rPr lang="en-US" sz="2800" dirty="0">
                <a:latin typeface="Abadi" panose="020B0604020104020204" pitchFamily="34" charset="0"/>
              </a:rPr>
              <a:t>What is the L&amp;D Approval date?</a:t>
            </a:r>
          </a:p>
          <a:p>
            <a:pPr marL="457200" indent="-457200" algn="l">
              <a:buFont typeface="Arial" panose="020B0604020202020204" pitchFamily="34" charset="0"/>
              <a:buChar char="•"/>
            </a:pPr>
            <a:r>
              <a:rPr lang="en-US" sz="2800" dirty="0">
                <a:solidFill>
                  <a:schemeClr val="tx1"/>
                </a:solidFill>
                <a:latin typeface="Abadi" panose="020B0604020104020204" pitchFamily="34" charset="0"/>
              </a:rPr>
              <a:t>What is the CE approval date?</a:t>
            </a:r>
          </a:p>
          <a:p>
            <a:pPr marL="457200" indent="-457200" algn="l">
              <a:buFont typeface="Arial" panose="020B0604020202020204" pitchFamily="34" charset="0"/>
              <a:buChar char="•"/>
            </a:pPr>
            <a:r>
              <a:rPr lang="en-US" sz="2800" dirty="0">
                <a:latin typeface="Abadi" panose="020B0604020104020204" pitchFamily="34" charset="0"/>
              </a:rPr>
              <a:t>What is the environmental certification date?</a:t>
            </a:r>
          </a:p>
          <a:p>
            <a:pPr marL="457200" indent="-457200" algn="l">
              <a:buFont typeface="Arial" panose="020B0604020202020204" pitchFamily="34" charset="0"/>
              <a:buChar char="•"/>
            </a:pPr>
            <a:r>
              <a:rPr lang="en-US" sz="2800" dirty="0">
                <a:latin typeface="Abadi" panose="020B0604020104020204" pitchFamily="34" charset="0"/>
              </a:rPr>
              <a:t>When are the ROW plans to be approved?</a:t>
            </a:r>
            <a:endParaRPr lang="en-US" sz="2800" dirty="0">
              <a:solidFill>
                <a:schemeClr val="tx1"/>
              </a:solidFill>
              <a:latin typeface="Abadi" panose="020B0604020104020204" pitchFamily="34" charset="0"/>
            </a:endParaRPr>
          </a:p>
          <a:p>
            <a:pPr marL="457200" indent="-457200" algn="l">
              <a:buFont typeface="Arial" panose="020B0604020202020204" pitchFamily="34" charset="0"/>
              <a:buChar char="•"/>
            </a:pPr>
            <a:endParaRPr lang="en-US" sz="2800" dirty="0">
              <a:solidFill>
                <a:schemeClr val="tx1"/>
              </a:solidFill>
              <a:latin typeface="Abadi" panose="020B0604020104020204" pitchFamily="34" charset="0"/>
            </a:endParaRPr>
          </a:p>
          <a:p>
            <a:pPr marL="457200" indent="-457200" algn="l">
              <a:buFont typeface="Arial" panose="020B0604020202020204" pitchFamily="34" charset="0"/>
              <a:buChar char="•"/>
            </a:pPr>
            <a:endParaRPr lang="en-US" sz="2800" dirty="0">
              <a:solidFill>
                <a:schemeClr val="tx1"/>
              </a:solidFill>
              <a:latin typeface="Abadi" panose="020B0604020104020204" pitchFamily="34" charset="0"/>
            </a:endParaRPr>
          </a:p>
          <a:p>
            <a:endParaRPr lang="en-US" sz="2800" dirty="0"/>
          </a:p>
          <a:p>
            <a:pPr lvl="1"/>
            <a:endParaRPr lang="en-US" sz="2800" dirty="0"/>
          </a:p>
        </p:txBody>
      </p:sp>
    </p:spTree>
    <p:extLst>
      <p:ext uri="{BB962C8B-B14F-4D97-AF65-F5344CB8AC3E}">
        <p14:creationId xmlns:p14="http://schemas.microsoft.com/office/powerpoint/2010/main" val="127681180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71642-5918-6381-8979-29E2558DCC75}"/>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51394605-1D7C-889C-C9BA-AB2161515EBC}"/>
              </a:ext>
            </a:extLst>
          </p:cNvPr>
          <p:cNvGrpSpPr/>
          <p:nvPr/>
        </p:nvGrpSpPr>
        <p:grpSpPr>
          <a:xfrm>
            <a:off x="123235" y="6325870"/>
            <a:ext cx="450215" cy="454660"/>
            <a:chOff x="0" y="0"/>
            <a:chExt cx="450700" cy="455033"/>
          </a:xfrm>
        </p:grpSpPr>
        <p:sp>
          <p:nvSpPr>
            <p:cNvPr id="7" name="Partial Circle 6">
              <a:extLst>
                <a:ext uri="{FF2B5EF4-FFF2-40B4-BE49-F238E27FC236}">
                  <a16:creationId xmlns:a16="http://schemas.microsoft.com/office/drawing/2014/main" id="{A157848F-66C9-F30C-D1A7-88CB34FA6C47}"/>
                </a:ext>
              </a:extLst>
            </p:cNvPr>
            <p:cNvSpPr/>
            <p:nvPr/>
          </p:nvSpPr>
          <p:spPr>
            <a:xfrm>
              <a:off x="0" y="0"/>
              <a:ext cx="450700" cy="455033"/>
            </a:xfrm>
            <a:prstGeom prst="pie">
              <a:avLst>
                <a:gd name="adj1" fmla="val 5385904"/>
                <a:gd name="adj2" fmla="val 1620000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Isosceles Triangle 7">
              <a:extLst>
                <a:ext uri="{FF2B5EF4-FFF2-40B4-BE49-F238E27FC236}">
                  <a16:creationId xmlns:a16="http://schemas.microsoft.com/office/drawing/2014/main" id="{6DE384EF-2DEB-E837-B61C-705858E5FCC9}"/>
                </a:ext>
              </a:extLst>
            </p:cNvPr>
            <p:cNvSpPr/>
            <p:nvPr/>
          </p:nvSpPr>
          <p:spPr>
            <a:xfrm rot="2741315">
              <a:off x="311360" y="203920"/>
              <a:ext cx="173377" cy="86070"/>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3" name="Rectangle 42">
            <a:extLst>
              <a:ext uri="{FF2B5EF4-FFF2-40B4-BE49-F238E27FC236}">
                <a16:creationId xmlns:a16="http://schemas.microsoft.com/office/drawing/2014/main" id="{967BFB83-9AA5-A083-3913-40ACBFEE17DD}"/>
              </a:ext>
            </a:extLst>
          </p:cNvPr>
          <p:cNvSpPr/>
          <p:nvPr/>
        </p:nvSpPr>
        <p:spPr>
          <a:xfrm>
            <a:off x="1" y="1"/>
            <a:ext cx="12191999" cy="68579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08AFFE7A-B7CD-531A-3D8A-F63486182A7B}"/>
              </a:ext>
            </a:extLst>
          </p:cNvPr>
          <p:cNvGrpSpPr/>
          <p:nvPr/>
        </p:nvGrpSpPr>
        <p:grpSpPr>
          <a:xfrm>
            <a:off x="184629" y="1026533"/>
            <a:ext cx="11777863" cy="3804919"/>
            <a:chOff x="487458" y="612375"/>
            <a:chExt cx="11264940" cy="3327442"/>
          </a:xfrm>
        </p:grpSpPr>
        <p:pic>
          <p:nvPicPr>
            <p:cNvPr id="21" name="Picture 20">
              <a:extLst>
                <a:ext uri="{FF2B5EF4-FFF2-40B4-BE49-F238E27FC236}">
                  <a16:creationId xmlns:a16="http://schemas.microsoft.com/office/drawing/2014/main" id="{A689C126-48C4-9967-26B6-7F9A83094CE5}"/>
                </a:ext>
              </a:extLst>
            </p:cNvPr>
            <p:cNvPicPr>
              <a:picLocks noChangeAspect="1"/>
            </p:cNvPicPr>
            <p:nvPr/>
          </p:nvPicPr>
          <p:blipFill>
            <a:blip r:embed="rId3"/>
            <a:stretch>
              <a:fillRect/>
            </a:stretch>
          </p:blipFill>
          <p:spPr>
            <a:xfrm>
              <a:off x="5626968" y="921250"/>
              <a:ext cx="6125430" cy="914528"/>
            </a:xfrm>
            <a:prstGeom prst="rect">
              <a:avLst/>
            </a:prstGeom>
            <a:ln>
              <a:solidFill>
                <a:srgbClr val="002060"/>
              </a:solidFill>
            </a:ln>
          </p:spPr>
        </p:pic>
        <p:pic>
          <p:nvPicPr>
            <p:cNvPr id="23" name="Picture 22">
              <a:extLst>
                <a:ext uri="{FF2B5EF4-FFF2-40B4-BE49-F238E27FC236}">
                  <a16:creationId xmlns:a16="http://schemas.microsoft.com/office/drawing/2014/main" id="{FB82D620-645E-4DDA-5714-666EC2AA2FFB}"/>
                </a:ext>
              </a:extLst>
            </p:cNvPr>
            <p:cNvPicPr>
              <a:picLocks noChangeAspect="1"/>
            </p:cNvPicPr>
            <p:nvPr/>
          </p:nvPicPr>
          <p:blipFill>
            <a:blip r:embed="rId4"/>
            <a:stretch>
              <a:fillRect/>
            </a:stretch>
          </p:blipFill>
          <p:spPr>
            <a:xfrm>
              <a:off x="520855" y="1837616"/>
              <a:ext cx="5163271" cy="1047896"/>
            </a:xfrm>
            <a:prstGeom prst="rect">
              <a:avLst/>
            </a:prstGeom>
            <a:ln>
              <a:solidFill>
                <a:srgbClr val="002060"/>
              </a:solidFill>
            </a:ln>
          </p:spPr>
        </p:pic>
        <p:pic>
          <p:nvPicPr>
            <p:cNvPr id="27" name="Picture 26">
              <a:extLst>
                <a:ext uri="{FF2B5EF4-FFF2-40B4-BE49-F238E27FC236}">
                  <a16:creationId xmlns:a16="http://schemas.microsoft.com/office/drawing/2014/main" id="{24D369E0-0E05-83BE-E911-A7424AC2BC22}"/>
                </a:ext>
              </a:extLst>
            </p:cNvPr>
            <p:cNvPicPr>
              <a:picLocks noChangeAspect="1"/>
            </p:cNvPicPr>
            <p:nvPr/>
          </p:nvPicPr>
          <p:blipFill>
            <a:blip r:embed="rId5"/>
            <a:stretch>
              <a:fillRect/>
            </a:stretch>
          </p:blipFill>
          <p:spPr>
            <a:xfrm>
              <a:off x="520855" y="961085"/>
              <a:ext cx="5106113" cy="847843"/>
            </a:xfrm>
            <a:prstGeom prst="rect">
              <a:avLst/>
            </a:prstGeom>
            <a:ln>
              <a:solidFill>
                <a:srgbClr val="002060"/>
              </a:solidFill>
            </a:ln>
          </p:spPr>
        </p:pic>
        <p:pic>
          <p:nvPicPr>
            <p:cNvPr id="31" name="Picture 30">
              <a:extLst>
                <a:ext uri="{FF2B5EF4-FFF2-40B4-BE49-F238E27FC236}">
                  <a16:creationId xmlns:a16="http://schemas.microsoft.com/office/drawing/2014/main" id="{C14DC5A8-AB58-06AB-E92F-B1DCD50029B0}"/>
                </a:ext>
              </a:extLst>
            </p:cNvPr>
            <p:cNvPicPr>
              <a:picLocks noChangeAspect="1"/>
            </p:cNvPicPr>
            <p:nvPr/>
          </p:nvPicPr>
          <p:blipFill>
            <a:blip r:embed="rId6"/>
            <a:stretch>
              <a:fillRect/>
            </a:stretch>
          </p:blipFill>
          <p:spPr>
            <a:xfrm>
              <a:off x="5626968" y="1808941"/>
              <a:ext cx="6115904" cy="1038370"/>
            </a:xfrm>
            <a:prstGeom prst="rect">
              <a:avLst/>
            </a:prstGeom>
            <a:ln>
              <a:solidFill>
                <a:srgbClr val="002060"/>
              </a:solidFill>
            </a:ln>
          </p:spPr>
        </p:pic>
        <p:pic>
          <p:nvPicPr>
            <p:cNvPr id="33" name="Picture 32">
              <a:extLst>
                <a:ext uri="{FF2B5EF4-FFF2-40B4-BE49-F238E27FC236}">
                  <a16:creationId xmlns:a16="http://schemas.microsoft.com/office/drawing/2014/main" id="{968B046E-5755-E754-19F8-C0A599EE0C67}"/>
                </a:ext>
              </a:extLst>
            </p:cNvPr>
            <p:cNvPicPr>
              <a:picLocks noChangeAspect="1"/>
            </p:cNvPicPr>
            <p:nvPr/>
          </p:nvPicPr>
          <p:blipFill>
            <a:blip r:embed="rId7"/>
            <a:stretch>
              <a:fillRect/>
            </a:stretch>
          </p:blipFill>
          <p:spPr>
            <a:xfrm>
              <a:off x="520855" y="612375"/>
              <a:ext cx="5325218" cy="371527"/>
            </a:xfrm>
            <a:prstGeom prst="rect">
              <a:avLst/>
            </a:prstGeom>
            <a:ln>
              <a:solidFill>
                <a:srgbClr val="002060"/>
              </a:solidFill>
            </a:ln>
          </p:spPr>
        </p:pic>
        <p:pic>
          <p:nvPicPr>
            <p:cNvPr id="35" name="Picture 34">
              <a:extLst>
                <a:ext uri="{FF2B5EF4-FFF2-40B4-BE49-F238E27FC236}">
                  <a16:creationId xmlns:a16="http://schemas.microsoft.com/office/drawing/2014/main" id="{FF02BF05-6787-AFF3-BE21-B10387F10C58}"/>
                </a:ext>
              </a:extLst>
            </p:cNvPr>
            <p:cNvPicPr>
              <a:picLocks noChangeAspect="1"/>
            </p:cNvPicPr>
            <p:nvPr/>
          </p:nvPicPr>
          <p:blipFill>
            <a:blip r:embed="rId8"/>
            <a:stretch>
              <a:fillRect/>
            </a:stretch>
          </p:blipFill>
          <p:spPr>
            <a:xfrm>
              <a:off x="5579337" y="628406"/>
              <a:ext cx="6163535" cy="390580"/>
            </a:xfrm>
            <a:prstGeom prst="rect">
              <a:avLst/>
            </a:prstGeom>
            <a:ln>
              <a:solidFill>
                <a:srgbClr val="002060"/>
              </a:solidFill>
            </a:ln>
          </p:spPr>
        </p:pic>
        <p:pic>
          <p:nvPicPr>
            <p:cNvPr id="37" name="Picture 36">
              <a:extLst>
                <a:ext uri="{FF2B5EF4-FFF2-40B4-BE49-F238E27FC236}">
                  <a16:creationId xmlns:a16="http://schemas.microsoft.com/office/drawing/2014/main" id="{362F8ECB-6856-B17E-5745-07E5E143BA3E}"/>
                </a:ext>
              </a:extLst>
            </p:cNvPr>
            <p:cNvPicPr>
              <a:picLocks noChangeAspect="1"/>
            </p:cNvPicPr>
            <p:nvPr/>
          </p:nvPicPr>
          <p:blipFill>
            <a:blip r:embed="rId9"/>
            <a:stretch>
              <a:fillRect/>
            </a:stretch>
          </p:blipFill>
          <p:spPr>
            <a:xfrm>
              <a:off x="487458" y="2863367"/>
              <a:ext cx="5220429" cy="1057423"/>
            </a:xfrm>
            <a:prstGeom prst="rect">
              <a:avLst/>
            </a:prstGeom>
            <a:ln>
              <a:solidFill>
                <a:srgbClr val="002060"/>
              </a:solidFill>
            </a:ln>
          </p:spPr>
        </p:pic>
        <p:pic>
          <p:nvPicPr>
            <p:cNvPr id="39" name="Picture 38">
              <a:extLst>
                <a:ext uri="{FF2B5EF4-FFF2-40B4-BE49-F238E27FC236}">
                  <a16:creationId xmlns:a16="http://schemas.microsoft.com/office/drawing/2014/main" id="{E66A739C-1604-D7F6-463A-6E6121427722}"/>
                </a:ext>
              </a:extLst>
            </p:cNvPr>
            <p:cNvPicPr>
              <a:picLocks noChangeAspect="1"/>
            </p:cNvPicPr>
            <p:nvPr/>
          </p:nvPicPr>
          <p:blipFill>
            <a:blip r:embed="rId10"/>
            <a:stretch>
              <a:fillRect/>
            </a:stretch>
          </p:blipFill>
          <p:spPr>
            <a:xfrm>
              <a:off x="5607916" y="2863342"/>
              <a:ext cx="6144482" cy="1076475"/>
            </a:xfrm>
            <a:prstGeom prst="rect">
              <a:avLst/>
            </a:prstGeom>
            <a:ln>
              <a:solidFill>
                <a:srgbClr val="002060"/>
              </a:solidFill>
            </a:ln>
          </p:spPr>
        </p:pic>
        <p:cxnSp>
          <p:nvCxnSpPr>
            <p:cNvPr id="41" name="Straight Connector 40">
              <a:extLst>
                <a:ext uri="{FF2B5EF4-FFF2-40B4-BE49-F238E27FC236}">
                  <a16:creationId xmlns:a16="http://schemas.microsoft.com/office/drawing/2014/main" id="{20872C48-1E2D-ACEF-BAAF-75F2A02E96C6}"/>
                </a:ext>
              </a:extLst>
            </p:cNvPr>
            <p:cNvCxnSpPr/>
            <p:nvPr/>
          </p:nvCxnSpPr>
          <p:spPr>
            <a:xfrm>
              <a:off x="5579337" y="628406"/>
              <a:ext cx="47631" cy="3311411"/>
            </a:xfrm>
            <a:prstGeom prst="line">
              <a:avLst/>
            </a:prstGeom>
            <a:ln>
              <a:solidFill>
                <a:srgbClr val="002060"/>
              </a:solidFill>
            </a:ln>
          </p:spPr>
          <p:style>
            <a:lnRef idx="1">
              <a:schemeClr val="dk1"/>
            </a:lnRef>
            <a:fillRef idx="0">
              <a:schemeClr val="dk1"/>
            </a:fillRef>
            <a:effectRef idx="0">
              <a:schemeClr val="dk1"/>
            </a:effectRef>
            <a:fontRef idx="minor">
              <a:schemeClr val="tx1"/>
            </a:fontRef>
          </p:style>
        </p:cxnSp>
      </p:grpSp>
      <p:sp>
        <p:nvSpPr>
          <p:cNvPr id="17" name="TextBox 16">
            <a:extLst>
              <a:ext uri="{FF2B5EF4-FFF2-40B4-BE49-F238E27FC236}">
                <a16:creationId xmlns:a16="http://schemas.microsoft.com/office/drawing/2014/main" id="{4013A087-0D7D-67C1-00F5-58FC261FBB57}"/>
              </a:ext>
            </a:extLst>
          </p:cNvPr>
          <p:cNvSpPr txBox="1"/>
          <p:nvPr/>
        </p:nvSpPr>
        <p:spPr>
          <a:xfrm>
            <a:off x="885713" y="188827"/>
            <a:ext cx="10793058" cy="584775"/>
          </a:xfrm>
          <a:prstGeom prst="rect">
            <a:avLst/>
          </a:prstGeom>
          <a:noFill/>
        </p:spPr>
        <p:txBody>
          <a:bodyPr wrap="square" rtlCol="0">
            <a:spAutoFit/>
          </a:bodyPr>
          <a:lstStyle/>
          <a:p>
            <a:r>
              <a:rPr lang="en-US" sz="3200" b="1" dirty="0">
                <a:latin typeface="Abadi" panose="020B0604020104020204" pitchFamily="34" charset="0"/>
              </a:rPr>
              <a:t>P6 Activities for ROW Plans and Environmental Approval</a:t>
            </a:r>
          </a:p>
        </p:txBody>
      </p:sp>
      <p:sp>
        <p:nvSpPr>
          <p:cNvPr id="2" name="TextBox 1">
            <a:extLst>
              <a:ext uri="{FF2B5EF4-FFF2-40B4-BE49-F238E27FC236}">
                <a16:creationId xmlns:a16="http://schemas.microsoft.com/office/drawing/2014/main" id="{0BE33C85-2BD0-3003-D69C-2AECDBC8CC09}"/>
              </a:ext>
            </a:extLst>
          </p:cNvPr>
          <p:cNvSpPr txBox="1"/>
          <p:nvPr/>
        </p:nvSpPr>
        <p:spPr>
          <a:xfrm>
            <a:off x="1293290" y="5246692"/>
            <a:ext cx="9863652" cy="584775"/>
          </a:xfrm>
          <a:prstGeom prst="rect">
            <a:avLst/>
          </a:prstGeom>
          <a:solidFill>
            <a:srgbClr val="002060"/>
          </a:solidFill>
        </p:spPr>
        <p:txBody>
          <a:bodyPr wrap="square" rtlCol="0">
            <a:spAutoFit/>
          </a:bodyPr>
          <a:lstStyle/>
          <a:p>
            <a:pPr algn="ctr"/>
            <a:r>
              <a:rPr lang="en-US" sz="3200" b="1" dirty="0">
                <a:solidFill>
                  <a:schemeClr val="bg1"/>
                </a:solidFill>
              </a:rPr>
              <a:t>When are the ROW plans to be submitted by the PM?</a:t>
            </a:r>
          </a:p>
        </p:txBody>
      </p:sp>
      <p:sp>
        <p:nvSpPr>
          <p:cNvPr id="18" name="Rectangle 17">
            <a:extLst>
              <a:ext uri="{FF2B5EF4-FFF2-40B4-BE49-F238E27FC236}">
                <a16:creationId xmlns:a16="http://schemas.microsoft.com/office/drawing/2014/main" id="{FB72FADB-2351-1DC3-B55A-71126D954547}"/>
              </a:ext>
            </a:extLst>
          </p:cNvPr>
          <p:cNvSpPr/>
          <p:nvPr/>
        </p:nvSpPr>
        <p:spPr>
          <a:xfrm>
            <a:off x="5588035" y="4154903"/>
            <a:ext cx="2130014" cy="185359"/>
          </a:xfrm>
          <a:prstGeom prst="rect">
            <a:avLst/>
          </a:prstGeom>
          <a:solidFill>
            <a:srgbClr val="FFFF00">
              <a:alpha val="2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id="{8917A258-50A3-D807-6B99-91003B728B90}"/>
              </a:ext>
            </a:extLst>
          </p:cNvPr>
          <p:cNvSpPr txBox="1"/>
          <p:nvPr/>
        </p:nvSpPr>
        <p:spPr>
          <a:xfrm>
            <a:off x="1721141" y="6095037"/>
            <a:ext cx="9509760" cy="461665"/>
          </a:xfrm>
          <a:prstGeom prst="rect">
            <a:avLst/>
          </a:prstGeom>
          <a:noFill/>
        </p:spPr>
        <p:txBody>
          <a:bodyPr wrap="square" rtlCol="0">
            <a:spAutoFit/>
          </a:bodyPr>
          <a:lstStyle/>
          <a:p>
            <a:r>
              <a:rPr lang="en-US" sz="2400" dirty="0">
                <a:latin typeface="Abadi" panose="020B0604020104020204" pitchFamily="34" charset="0"/>
              </a:rPr>
              <a:t>Note: Submissions are 0-day duration (same start &amp; finish date)</a:t>
            </a:r>
          </a:p>
        </p:txBody>
      </p:sp>
      <p:sp>
        <p:nvSpPr>
          <p:cNvPr id="3" name="Rectangle 2">
            <a:extLst>
              <a:ext uri="{FF2B5EF4-FFF2-40B4-BE49-F238E27FC236}">
                <a16:creationId xmlns:a16="http://schemas.microsoft.com/office/drawing/2014/main" id="{5468FECD-3D0C-D5CF-28DE-5C5FFFB90F66}"/>
              </a:ext>
            </a:extLst>
          </p:cNvPr>
          <p:cNvSpPr/>
          <p:nvPr/>
        </p:nvSpPr>
        <p:spPr>
          <a:xfrm>
            <a:off x="229507" y="1026533"/>
            <a:ext cx="11732985" cy="3804919"/>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3CDB0F1B-B014-C526-F2B8-D1A19145CF48}"/>
              </a:ext>
            </a:extLst>
          </p:cNvPr>
          <p:cNvSpPr txBox="1"/>
          <p:nvPr/>
        </p:nvSpPr>
        <p:spPr>
          <a:xfrm>
            <a:off x="9510229" y="3965654"/>
            <a:ext cx="1930814" cy="954107"/>
          </a:xfrm>
          <a:prstGeom prst="rect">
            <a:avLst/>
          </a:prstGeom>
          <a:solidFill>
            <a:srgbClr val="FFFF00"/>
          </a:solidFill>
        </p:spPr>
        <p:txBody>
          <a:bodyPr wrap="square" rtlCol="0">
            <a:spAutoFit/>
          </a:bodyPr>
          <a:lstStyle/>
          <a:p>
            <a:r>
              <a:rPr lang="en-US" sz="2800" b="1" dirty="0"/>
              <a:t>06/24/25 = BL date </a:t>
            </a:r>
          </a:p>
        </p:txBody>
      </p:sp>
    </p:spTree>
    <p:extLst>
      <p:ext uri="{BB962C8B-B14F-4D97-AF65-F5344CB8AC3E}">
        <p14:creationId xmlns:p14="http://schemas.microsoft.com/office/powerpoint/2010/main" val="73144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4" grpId="0"/>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21E04E0-599C-46F3-FE05-E1047D197861}"/>
              </a:ext>
            </a:extLst>
          </p:cNvPr>
          <p:cNvSpPr/>
          <p:nvPr/>
        </p:nvSpPr>
        <p:spPr>
          <a:xfrm>
            <a:off x="887506" y="853742"/>
            <a:ext cx="10515600" cy="521760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774D7A84-3A8E-DFA0-DE1F-1FCEB59B7C96}"/>
              </a:ext>
            </a:extLst>
          </p:cNvPr>
          <p:cNvGrpSpPr/>
          <p:nvPr/>
        </p:nvGrpSpPr>
        <p:grpSpPr>
          <a:xfrm>
            <a:off x="193575" y="1585453"/>
            <a:ext cx="11762413" cy="3744407"/>
            <a:chOff x="502235" y="579813"/>
            <a:chExt cx="11250163" cy="3360004"/>
          </a:xfrm>
        </p:grpSpPr>
        <p:pic>
          <p:nvPicPr>
            <p:cNvPr id="21" name="Picture 20">
              <a:extLst>
                <a:ext uri="{FF2B5EF4-FFF2-40B4-BE49-F238E27FC236}">
                  <a16:creationId xmlns:a16="http://schemas.microsoft.com/office/drawing/2014/main" id="{E4DEAB4E-74B6-B28E-FCC5-7AEF585FDE41}"/>
                </a:ext>
              </a:extLst>
            </p:cNvPr>
            <p:cNvPicPr>
              <a:picLocks noChangeAspect="1"/>
            </p:cNvPicPr>
            <p:nvPr/>
          </p:nvPicPr>
          <p:blipFill>
            <a:blip r:embed="rId3"/>
            <a:stretch>
              <a:fillRect/>
            </a:stretch>
          </p:blipFill>
          <p:spPr>
            <a:xfrm>
              <a:off x="5626968" y="921250"/>
              <a:ext cx="6125430" cy="914528"/>
            </a:xfrm>
            <a:prstGeom prst="rect">
              <a:avLst/>
            </a:prstGeom>
          </p:spPr>
        </p:pic>
        <p:pic>
          <p:nvPicPr>
            <p:cNvPr id="23" name="Picture 22">
              <a:extLst>
                <a:ext uri="{FF2B5EF4-FFF2-40B4-BE49-F238E27FC236}">
                  <a16:creationId xmlns:a16="http://schemas.microsoft.com/office/drawing/2014/main" id="{2C16E2FE-BB2F-B0BC-94C6-F531FFF67167}"/>
                </a:ext>
              </a:extLst>
            </p:cNvPr>
            <p:cNvPicPr>
              <a:picLocks noChangeAspect="1"/>
            </p:cNvPicPr>
            <p:nvPr/>
          </p:nvPicPr>
          <p:blipFill>
            <a:blip r:embed="rId4"/>
            <a:stretch>
              <a:fillRect/>
            </a:stretch>
          </p:blipFill>
          <p:spPr>
            <a:xfrm>
              <a:off x="520855" y="1808941"/>
              <a:ext cx="5163271" cy="1047896"/>
            </a:xfrm>
            <a:prstGeom prst="rect">
              <a:avLst/>
            </a:prstGeom>
          </p:spPr>
        </p:pic>
        <p:pic>
          <p:nvPicPr>
            <p:cNvPr id="27" name="Picture 26">
              <a:extLst>
                <a:ext uri="{FF2B5EF4-FFF2-40B4-BE49-F238E27FC236}">
                  <a16:creationId xmlns:a16="http://schemas.microsoft.com/office/drawing/2014/main" id="{44D87CEE-A133-8E95-EF8F-11FFFE1E9192}"/>
                </a:ext>
              </a:extLst>
            </p:cNvPr>
            <p:cNvPicPr>
              <a:picLocks noChangeAspect="1"/>
            </p:cNvPicPr>
            <p:nvPr/>
          </p:nvPicPr>
          <p:blipFill>
            <a:blip r:embed="rId5"/>
            <a:stretch>
              <a:fillRect/>
            </a:stretch>
          </p:blipFill>
          <p:spPr>
            <a:xfrm>
              <a:off x="520855" y="954593"/>
              <a:ext cx="5106113" cy="847843"/>
            </a:xfrm>
            <a:prstGeom prst="rect">
              <a:avLst/>
            </a:prstGeom>
          </p:spPr>
        </p:pic>
        <p:pic>
          <p:nvPicPr>
            <p:cNvPr id="31" name="Picture 30">
              <a:extLst>
                <a:ext uri="{FF2B5EF4-FFF2-40B4-BE49-F238E27FC236}">
                  <a16:creationId xmlns:a16="http://schemas.microsoft.com/office/drawing/2014/main" id="{F749461B-389F-4DDA-BDA4-634C42860378}"/>
                </a:ext>
              </a:extLst>
            </p:cNvPr>
            <p:cNvPicPr>
              <a:picLocks noChangeAspect="1"/>
            </p:cNvPicPr>
            <p:nvPr/>
          </p:nvPicPr>
          <p:blipFill>
            <a:blip r:embed="rId6"/>
            <a:stretch>
              <a:fillRect/>
            </a:stretch>
          </p:blipFill>
          <p:spPr>
            <a:xfrm>
              <a:off x="5626968" y="1808941"/>
              <a:ext cx="6115904" cy="1038370"/>
            </a:xfrm>
            <a:prstGeom prst="rect">
              <a:avLst/>
            </a:prstGeom>
          </p:spPr>
        </p:pic>
        <p:pic>
          <p:nvPicPr>
            <p:cNvPr id="33" name="Picture 32">
              <a:extLst>
                <a:ext uri="{FF2B5EF4-FFF2-40B4-BE49-F238E27FC236}">
                  <a16:creationId xmlns:a16="http://schemas.microsoft.com/office/drawing/2014/main" id="{A28B6B2C-DB20-4736-210E-5A5D991893AB}"/>
                </a:ext>
              </a:extLst>
            </p:cNvPr>
            <p:cNvPicPr>
              <a:picLocks noChangeAspect="1"/>
            </p:cNvPicPr>
            <p:nvPr/>
          </p:nvPicPr>
          <p:blipFill>
            <a:blip r:embed="rId7"/>
            <a:stretch>
              <a:fillRect/>
            </a:stretch>
          </p:blipFill>
          <p:spPr>
            <a:xfrm>
              <a:off x="520855" y="579813"/>
              <a:ext cx="5325218" cy="371527"/>
            </a:xfrm>
            <a:prstGeom prst="rect">
              <a:avLst/>
            </a:prstGeom>
          </p:spPr>
        </p:pic>
        <p:pic>
          <p:nvPicPr>
            <p:cNvPr id="35" name="Picture 34">
              <a:extLst>
                <a:ext uri="{FF2B5EF4-FFF2-40B4-BE49-F238E27FC236}">
                  <a16:creationId xmlns:a16="http://schemas.microsoft.com/office/drawing/2014/main" id="{57B42F0E-6F01-C75F-2DEA-914A84BA9689}"/>
                </a:ext>
              </a:extLst>
            </p:cNvPr>
            <p:cNvPicPr>
              <a:picLocks noChangeAspect="1"/>
            </p:cNvPicPr>
            <p:nvPr/>
          </p:nvPicPr>
          <p:blipFill>
            <a:blip r:embed="rId8"/>
            <a:stretch>
              <a:fillRect/>
            </a:stretch>
          </p:blipFill>
          <p:spPr>
            <a:xfrm>
              <a:off x="5579337" y="628406"/>
              <a:ext cx="6163535" cy="390580"/>
            </a:xfrm>
            <a:prstGeom prst="rect">
              <a:avLst/>
            </a:prstGeom>
          </p:spPr>
        </p:pic>
        <p:pic>
          <p:nvPicPr>
            <p:cNvPr id="37" name="Picture 36">
              <a:extLst>
                <a:ext uri="{FF2B5EF4-FFF2-40B4-BE49-F238E27FC236}">
                  <a16:creationId xmlns:a16="http://schemas.microsoft.com/office/drawing/2014/main" id="{7195529F-1E91-0CF0-C311-AF9642DF87FE}"/>
                </a:ext>
              </a:extLst>
            </p:cNvPr>
            <p:cNvPicPr>
              <a:picLocks noChangeAspect="1"/>
            </p:cNvPicPr>
            <p:nvPr/>
          </p:nvPicPr>
          <p:blipFill>
            <a:blip r:embed="rId9"/>
            <a:stretch>
              <a:fillRect/>
            </a:stretch>
          </p:blipFill>
          <p:spPr>
            <a:xfrm>
              <a:off x="502235" y="2847311"/>
              <a:ext cx="5220429" cy="1057423"/>
            </a:xfrm>
            <a:prstGeom prst="rect">
              <a:avLst/>
            </a:prstGeom>
          </p:spPr>
        </p:pic>
        <p:pic>
          <p:nvPicPr>
            <p:cNvPr id="39" name="Picture 38">
              <a:extLst>
                <a:ext uri="{FF2B5EF4-FFF2-40B4-BE49-F238E27FC236}">
                  <a16:creationId xmlns:a16="http://schemas.microsoft.com/office/drawing/2014/main" id="{FBEAD434-7861-C56F-9575-E649789C7C1C}"/>
                </a:ext>
              </a:extLst>
            </p:cNvPr>
            <p:cNvPicPr>
              <a:picLocks noChangeAspect="1"/>
            </p:cNvPicPr>
            <p:nvPr/>
          </p:nvPicPr>
          <p:blipFill>
            <a:blip r:embed="rId10"/>
            <a:stretch>
              <a:fillRect/>
            </a:stretch>
          </p:blipFill>
          <p:spPr>
            <a:xfrm>
              <a:off x="5607916" y="2863342"/>
              <a:ext cx="6144482" cy="1076475"/>
            </a:xfrm>
            <a:prstGeom prst="rect">
              <a:avLst/>
            </a:prstGeom>
          </p:spPr>
        </p:pic>
        <p:cxnSp>
          <p:nvCxnSpPr>
            <p:cNvPr id="41" name="Straight Connector 40">
              <a:extLst>
                <a:ext uri="{FF2B5EF4-FFF2-40B4-BE49-F238E27FC236}">
                  <a16:creationId xmlns:a16="http://schemas.microsoft.com/office/drawing/2014/main" id="{CBD92363-8F45-B0B6-B6B6-FFC9AFEAB445}"/>
                </a:ext>
              </a:extLst>
            </p:cNvPr>
            <p:cNvCxnSpPr/>
            <p:nvPr/>
          </p:nvCxnSpPr>
          <p:spPr>
            <a:xfrm>
              <a:off x="5579337" y="628406"/>
              <a:ext cx="47631" cy="3311411"/>
            </a:xfrm>
            <a:prstGeom prst="line">
              <a:avLst/>
            </a:prstGeom>
          </p:spPr>
          <p:style>
            <a:lnRef idx="1">
              <a:schemeClr val="dk1"/>
            </a:lnRef>
            <a:fillRef idx="0">
              <a:schemeClr val="dk1"/>
            </a:fillRef>
            <a:effectRef idx="0">
              <a:schemeClr val="dk1"/>
            </a:effectRef>
            <a:fontRef idx="minor">
              <a:schemeClr val="tx1"/>
            </a:fontRef>
          </p:style>
        </p:cxnSp>
      </p:grpSp>
      <p:sp>
        <p:nvSpPr>
          <p:cNvPr id="17" name="TextBox 16">
            <a:extLst>
              <a:ext uri="{FF2B5EF4-FFF2-40B4-BE49-F238E27FC236}">
                <a16:creationId xmlns:a16="http://schemas.microsoft.com/office/drawing/2014/main" id="{A0B72A46-2B43-429B-8948-53577AF4A148}"/>
              </a:ext>
            </a:extLst>
          </p:cNvPr>
          <p:cNvSpPr txBox="1"/>
          <p:nvPr/>
        </p:nvSpPr>
        <p:spPr>
          <a:xfrm>
            <a:off x="548192" y="268967"/>
            <a:ext cx="11095616" cy="584775"/>
          </a:xfrm>
          <a:prstGeom prst="rect">
            <a:avLst/>
          </a:prstGeom>
          <a:noFill/>
        </p:spPr>
        <p:txBody>
          <a:bodyPr wrap="square" rtlCol="0">
            <a:spAutoFit/>
          </a:bodyPr>
          <a:lstStyle/>
          <a:p>
            <a:r>
              <a:rPr lang="en-US" sz="3200" b="1" dirty="0">
                <a:latin typeface="Abadi" panose="020B0604020104020204" pitchFamily="34" charset="0"/>
              </a:rPr>
              <a:t>P6 Activities for ROW Plans and Environmental Approval</a:t>
            </a:r>
          </a:p>
        </p:txBody>
      </p:sp>
      <p:sp>
        <p:nvSpPr>
          <p:cNvPr id="18" name="Rectangle 17">
            <a:extLst>
              <a:ext uri="{FF2B5EF4-FFF2-40B4-BE49-F238E27FC236}">
                <a16:creationId xmlns:a16="http://schemas.microsoft.com/office/drawing/2014/main" id="{FEA10CB1-7B74-4784-90CF-F4575B0BD6C3}"/>
              </a:ext>
            </a:extLst>
          </p:cNvPr>
          <p:cNvSpPr/>
          <p:nvPr/>
        </p:nvSpPr>
        <p:spPr>
          <a:xfrm>
            <a:off x="6640297" y="2677867"/>
            <a:ext cx="1041367" cy="277946"/>
          </a:xfrm>
          <a:prstGeom prst="rect">
            <a:avLst/>
          </a:prstGeom>
          <a:solidFill>
            <a:srgbClr val="00B0F0">
              <a:alpha val="2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902028E-F8D8-DDE2-CFBA-A9051C1C093E}"/>
              </a:ext>
            </a:extLst>
          </p:cNvPr>
          <p:cNvSpPr txBox="1"/>
          <p:nvPr/>
        </p:nvSpPr>
        <p:spPr>
          <a:xfrm>
            <a:off x="3405312" y="5700928"/>
            <a:ext cx="5771504" cy="584775"/>
          </a:xfrm>
          <a:prstGeom prst="rect">
            <a:avLst/>
          </a:prstGeom>
          <a:solidFill>
            <a:srgbClr val="002060"/>
          </a:solidFill>
        </p:spPr>
        <p:txBody>
          <a:bodyPr wrap="square" rtlCol="0">
            <a:spAutoFit/>
          </a:bodyPr>
          <a:lstStyle/>
          <a:p>
            <a:pPr algn="ctr"/>
            <a:r>
              <a:rPr lang="en-US" sz="3200" b="1" dirty="0">
                <a:solidFill>
                  <a:schemeClr val="bg1"/>
                </a:solidFill>
              </a:rPr>
              <a:t>What is the L&amp;D approval date?</a:t>
            </a:r>
          </a:p>
        </p:txBody>
      </p:sp>
      <p:sp>
        <p:nvSpPr>
          <p:cNvPr id="10" name="Arrow: Up 9">
            <a:extLst>
              <a:ext uri="{FF2B5EF4-FFF2-40B4-BE49-F238E27FC236}">
                <a16:creationId xmlns:a16="http://schemas.microsoft.com/office/drawing/2014/main" id="{0010706B-1AB7-1690-C972-24B479421409}"/>
              </a:ext>
            </a:extLst>
          </p:cNvPr>
          <p:cNvSpPr/>
          <p:nvPr/>
        </p:nvSpPr>
        <p:spPr>
          <a:xfrm rot="18034665">
            <a:off x="8321754" y="2381727"/>
            <a:ext cx="432487" cy="2575090"/>
          </a:xfrm>
          <a:prstGeom prst="up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Up 11">
            <a:extLst>
              <a:ext uri="{FF2B5EF4-FFF2-40B4-BE49-F238E27FC236}">
                <a16:creationId xmlns:a16="http://schemas.microsoft.com/office/drawing/2014/main" id="{3BAF3F2C-826E-7602-07B6-79B5D03DF6E9}"/>
              </a:ext>
            </a:extLst>
          </p:cNvPr>
          <p:cNvSpPr/>
          <p:nvPr/>
        </p:nvSpPr>
        <p:spPr>
          <a:xfrm rot="2704306">
            <a:off x="4687603" y="2878861"/>
            <a:ext cx="432487" cy="1927116"/>
          </a:xfrm>
          <a:prstGeom prst="upArrow">
            <a:avLst>
              <a:gd name="adj1" fmla="val 58500"/>
              <a:gd name="adj2" fmla="val 50000"/>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Up 12">
            <a:extLst>
              <a:ext uri="{FF2B5EF4-FFF2-40B4-BE49-F238E27FC236}">
                <a16:creationId xmlns:a16="http://schemas.microsoft.com/office/drawing/2014/main" id="{A4E029F7-874F-AFA0-90E0-A5E04B4A0A4D}"/>
              </a:ext>
            </a:extLst>
          </p:cNvPr>
          <p:cNvSpPr/>
          <p:nvPr/>
        </p:nvSpPr>
        <p:spPr>
          <a:xfrm rot="19501550">
            <a:off x="874348" y="3098475"/>
            <a:ext cx="432487" cy="881336"/>
          </a:xfrm>
          <a:prstGeom prst="upArrow">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90DD328A-2ED4-5D7F-5356-31CC02D82A50}"/>
              </a:ext>
            </a:extLst>
          </p:cNvPr>
          <p:cNvSpPr/>
          <p:nvPr/>
        </p:nvSpPr>
        <p:spPr>
          <a:xfrm>
            <a:off x="213043" y="1632033"/>
            <a:ext cx="11729773" cy="3697827"/>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8B5DDA3-C3ED-F15F-3BBE-FC8896B26C84}"/>
              </a:ext>
            </a:extLst>
          </p:cNvPr>
          <p:cNvSpPr txBox="1"/>
          <p:nvPr/>
        </p:nvSpPr>
        <p:spPr>
          <a:xfrm>
            <a:off x="9893844" y="1268537"/>
            <a:ext cx="2188459" cy="1815882"/>
          </a:xfrm>
          <a:prstGeom prst="rect">
            <a:avLst/>
          </a:prstGeom>
          <a:solidFill>
            <a:srgbClr val="86EC6E"/>
          </a:solidFill>
        </p:spPr>
        <p:txBody>
          <a:bodyPr wrap="square" rtlCol="0">
            <a:spAutoFit/>
          </a:bodyPr>
          <a:lstStyle/>
          <a:p>
            <a:r>
              <a:rPr lang="en-US" sz="2800" b="1" dirty="0"/>
              <a:t>Hint: It is a date after the PM submits the L&amp;D.</a:t>
            </a:r>
          </a:p>
        </p:txBody>
      </p:sp>
      <p:sp>
        <p:nvSpPr>
          <p:cNvPr id="9" name="TextBox 8">
            <a:extLst>
              <a:ext uri="{FF2B5EF4-FFF2-40B4-BE49-F238E27FC236}">
                <a16:creationId xmlns:a16="http://schemas.microsoft.com/office/drawing/2014/main" id="{C9017D8B-5D5A-ACAB-8080-DD15A5B5B2A3}"/>
              </a:ext>
            </a:extLst>
          </p:cNvPr>
          <p:cNvSpPr txBox="1"/>
          <p:nvPr/>
        </p:nvSpPr>
        <p:spPr>
          <a:xfrm>
            <a:off x="9415992" y="3607700"/>
            <a:ext cx="2298156" cy="1384995"/>
          </a:xfrm>
          <a:prstGeom prst="rect">
            <a:avLst/>
          </a:prstGeom>
          <a:solidFill>
            <a:srgbClr val="FFFF00"/>
          </a:solidFill>
        </p:spPr>
        <p:txBody>
          <a:bodyPr wrap="square" rtlCol="0">
            <a:spAutoFit/>
          </a:bodyPr>
          <a:lstStyle/>
          <a:p>
            <a:r>
              <a:rPr lang="en-US" sz="2800" b="1" dirty="0"/>
              <a:t>03/18/26: BL finish date of 60100</a:t>
            </a:r>
          </a:p>
        </p:txBody>
      </p:sp>
      <p:sp>
        <p:nvSpPr>
          <p:cNvPr id="11" name="TextBox 10">
            <a:extLst>
              <a:ext uri="{FF2B5EF4-FFF2-40B4-BE49-F238E27FC236}">
                <a16:creationId xmlns:a16="http://schemas.microsoft.com/office/drawing/2014/main" id="{2571CD49-7BC7-FCEF-65DB-43FCAA8AFC80}"/>
              </a:ext>
            </a:extLst>
          </p:cNvPr>
          <p:cNvSpPr txBox="1"/>
          <p:nvPr/>
        </p:nvSpPr>
        <p:spPr>
          <a:xfrm>
            <a:off x="1088923" y="3817930"/>
            <a:ext cx="4234060" cy="1384995"/>
          </a:xfrm>
          <a:prstGeom prst="rect">
            <a:avLst/>
          </a:prstGeom>
          <a:solidFill>
            <a:srgbClr val="7030A0"/>
          </a:solidFill>
        </p:spPr>
        <p:txBody>
          <a:bodyPr wrap="square" rtlCol="0">
            <a:spAutoFit/>
          </a:bodyPr>
          <a:lstStyle/>
          <a:p>
            <a:r>
              <a:rPr lang="en-US" sz="2800" b="1" dirty="0">
                <a:solidFill>
                  <a:schemeClr val="bg1"/>
                </a:solidFill>
              </a:rPr>
              <a:t>60500 is the advertisement period which is after the approval</a:t>
            </a:r>
          </a:p>
        </p:txBody>
      </p:sp>
    </p:spTree>
    <p:extLst>
      <p:ext uri="{BB962C8B-B14F-4D97-AF65-F5344CB8AC3E}">
        <p14:creationId xmlns:p14="http://schemas.microsoft.com/office/powerpoint/2010/main" val="813839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0" grpId="0" animBg="1"/>
      <p:bldP spid="12" grpId="0" animBg="1"/>
      <p:bldP spid="13" grpId="0" animBg="1"/>
      <p:bldP spid="5" grpId="0" animBg="1"/>
      <p:bldP spid="9" grpId="0" animBg="1"/>
      <p:bldP spid="1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F9B68C-F9A1-0607-25CF-9A5F4049C870}"/>
              </a:ext>
            </a:extLst>
          </p:cNvPr>
          <p:cNvGrpSpPr/>
          <p:nvPr/>
        </p:nvGrpSpPr>
        <p:grpSpPr>
          <a:xfrm>
            <a:off x="123235" y="6325870"/>
            <a:ext cx="450215" cy="454660"/>
            <a:chOff x="0" y="0"/>
            <a:chExt cx="450700" cy="455033"/>
          </a:xfrm>
        </p:grpSpPr>
        <p:sp>
          <p:nvSpPr>
            <p:cNvPr id="7" name="Partial Circle 6">
              <a:extLst>
                <a:ext uri="{FF2B5EF4-FFF2-40B4-BE49-F238E27FC236}">
                  <a16:creationId xmlns:a16="http://schemas.microsoft.com/office/drawing/2014/main" id="{A49B5974-FFAD-FCDD-87CB-CDB841762E67}"/>
                </a:ext>
              </a:extLst>
            </p:cNvPr>
            <p:cNvSpPr/>
            <p:nvPr/>
          </p:nvSpPr>
          <p:spPr>
            <a:xfrm>
              <a:off x="0" y="0"/>
              <a:ext cx="450700" cy="455033"/>
            </a:xfrm>
            <a:prstGeom prst="pie">
              <a:avLst>
                <a:gd name="adj1" fmla="val 5385904"/>
                <a:gd name="adj2" fmla="val 1620000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Isosceles Triangle 7">
              <a:extLst>
                <a:ext uri="{FF2B5EF4-FFF2-40B4-BE49-F238E27FC236}">
                  <a16:creationId xmlns:a16="http://schemas.microsoft.com/office/drawing/2014/main" id="{1E994894-4E73-22A5-87B2-9879140F34BE}"/>
                </a:ext>
              </a:extLst>
            </p:cNvPr>
            <p:cNvSpPr/>
            <p:nvPr/>
          </p:nvSpPr>
          <p:spPr>
            <a:xfrm rot="2741315">
              <a:off x="311360" y="203920"/>
              <a:ext cx="173377" cy="86070"/>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3" name="Rectangle 42">
            <a:extLst>
              <a:ext uri="{FF2B5EF4-FFF2-40B4-BE49-F238E27FC236}">
                <a16:creationId xmlns:a16="http://schemas.microsoft.com/office/drawing/2014/main" id="{3FA9FE74-9D72-00AA-D10C-CA31440E1D72}"/>
              </a:ext>
            </a:extLst>
          </p:cNvPr>
          <p:cNvSpPr/>
          <p:nvPr/>
        </p:nvSpPr>
        <p:spPr>
          <a:xfrm>
            <a:off x="1" y="1"/>
            <a:ext cx="12191999" cy="68579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A0B72A46-2B43-429B-8948-53577AF4A148}"/>
              </a:ext>
            </a:extLst>
          </p:cNvPr>
          <p:cNvSpPr txBox="1"/>
          <p:nvPr/>
        </p:nvSpPr>
        <p:spPr>
          <a:xfrm>
            <a:off x="885713" y="188827"/>
            <a:ext cx="11007556" cy="584775"/>
          </a:xfrm>
          <a:prstGeom prst="rect">
            <a:avLst/>
          </a:prstGeom>
          <a:noFill/>
        </p:spPr>
        <p:txBody>
          <a:bodyPr wrap="square" rtlCol="0">
            <a:spAutoFit/>
          </a:bodyPr>
          <a:lstStyle/>
          <a:p>
            <a:r>
              <a:rPr lang="en-US" sz="3200" b="1" dirty="0">
                <a:latin typeface="Abadi" panose="020B0604020104020204" pitchFamily="34" charset="0"/>
              </a:rPr>
              <a:t>P6 Activities for ROW Plans and Environmental Approval</a:t>
            </a:r>
          </a:p>
        </p:txBody>
      </p:sp>
      <p:grpSp>
        <p:nvGrpSpPr>
          <p:cNvPr id="55" name="Group 54">
            <a:extLst>
              <a:ext uri="{FF2B5EF4-FFF2-40B4-BE49-F238E27FC236}">
                <a16:creationId xmlns:a16="http://schemas.microsoft.com/office/drawing/2014/main" id="{70304B2D-381E-C7D1-8BD3-E53801801A24}"/>
              </a:ext>
            </a:extLst>
          </p:cNvPr>
          <p:cNvGrpSpPr/>
          <p:nvPr/>
        </p:nvGrpSpPr>
        <p:grpSpPr>
          <a:xfrm>
            <a:off x="258046" y="1441433"/>
            <a:ext cx="11654275" cy="3674824"/>
            <a:chOff x="86588" y="767071"/>
            <a:chExt cx="11654275" cy="3674824"/>
          </a:xfrm>
        </p:grpSpPr>
        <p:pic>
          <p:nvPicPr>
            <p:cNvPr id="40" name="Picture 39">
              <a:extLst>
                <a:ext uri="{FF2B5EF4-FFF2-40B4-BE49-F238E27FC236}">
                  <a16:creationId xmlns:a16="http://schemas.microsoft.com/office/drawing/2014/main" id="{8A396588-F77C-67BF-EA27-DBBBC1F220A3}"/>
                </a:ext>
              </a:extLst>
            </p:cNvPr>
            <p:cNvPicPr>
              <a:picLocks noChangeAspect="1"/>
            </p:cNvPicPr>
            <p:nvPr/>
          </p:nvPicPr>
          <p:blipFill>
            <a:blip r:embed="rId3"/>
            <a:stretch>
              <a:fillRect/>
            </a:stretch>
          </p:blipFill>
          <p:spPr>
            <a:xfrm>
              <a:off x="204479" y="1164838"/>
              <a:ext cx="5391902" cy="3267531"/>
            </a:xfrm>
            <a:prstGeom prst="rect">
              <a:avLst/>
            </a:prstGeom>
          </p:spPr>
        </p:pic>
        <p:pic>
          <p:nvPicPr>
            <p:cNvPr id="50" name="Picture 49">
              <a:extLst>
                <a:ext uri="{FF2B5EF4-FFF2-40B4-BE49-F238E27FC236}">
                  <a16:creationId xmlns:a16="http://schemas.microsoft.com/office/drawing/2014/main" id="{D40296BF-BEF9-EED7-F1B6-A397AE02D77C}"/>
                </a:ext>
              </a:extLst>
            </p:cNvPr>
            <p:cNvPicPr>
              <a:picLocks noChangeAspect="1"/>
            </p:cNvPicPr>
            <p:nvPr/>
          </p:nvPicPr>
          <p:blipFill>
            <a:blip r:embed="rId4"/>
            <a:stretch>
              <a:fillRect/>
            </a:stretch>
          </p:blipFill>
          <p:spPr>
            <a:xfrm>
              <a:off x="5596381" y="1164838"/>
              <a:ext cx="6144482" cy="3277057"/>
            </a:xfrm>
            <a:prstGeom prst="rect">
              <a:avLst/>
            </a:prstGeom>
          </p:spPr>
        </p:pic>
        <p:pic>
          <p:nvPicPr>
            <p:cNvPr id="52" name="Picture 51">
              <a:extLst>
                <a:ext uri="{FF2B5EF4-FFF2-40B4-BE49-F238E27FC236}">
                  <a16:creationId xmlns:a16="http://schemas.microsoft.com/office/drawing/2014/main" id="{099E443A-A78D-7C52-DDF4-B5D6B408A2C5}"/>
                </a:ext>
              </a:extLst>
            </p:cNvPr>
            <p:cNvPicPr>
              <a:picLocks noChangeAspect="1"/>
            </p:cNvPicPr>
            <p:nvPr/>
          </p:nvPicPr>
          <p:blipFill>
            <a:blip r:embed="rId5"/>
            <a:stretch>
              <a:fillRect/>
            </a:stretch>
          </p:blipFill>
          <p:spPr>
            <a:xfrm>
              <a:off x="86588" y="785925"/>
              <a:ext cx="5534797" cy="390580"/>
            </a:xfrm>
            <a:prstGeom prst="rect">
              <a:avLst/>
            </a:prstGeom>
          </p:spPr>
        </p:pic>
        <p:pic>
          <p:nvPicPr>
            <p:cNvPr id="54" name="Picture 53">
              <a:extLst>
                <a:ext uri="{FF2B5EF4-FFF2-40B4-BE49-F238E27FC236}">
                  <a16:creationId xmlns:a16="http://schemas.microsoft.com/office/drawing/2014/main" id="{45E2902D-10E0-5259-02D1-E4B3EAD06DD6}"/>
                </a:ext>
              </a:extLst>
            </p:cNvPr>
            <p:cNvPicPr>
              <a:picLocks noChangeAspect="1"/>
            </p:cNvPicPr>
            <p:nvPr/>
          </p:nvPicPr>
          <p:blipFill>
            <a:blip r:embed="rId6"/>
            <a:stretch>
              <a:fillRect/>
            </a:stretch>
          </p:blipFill>
          <p:spPr>
            <a:xfrm>
              <a:off x="5596381" y="767071"/>
              <a:ext cx="6125430" cy="438211"/>
            </a:xfrm>
            <a:prstGeom prst="rect">
              <a:avLst/>
            </a:prstGeom>
          </p:spPr>
        </p:pic>
      </p:grpSp>
      <p:sp>
        <p:nvSpPr>
          <p:cNvPr id="56" name="TextBox 55">
            <a:extLst>
              <a:ext uri="{FF2B5EF4-FFF2-40B4-BE49-F238E27FC236}">
                <a16:creationId xmlns:a16="http://schemas.microsoft.com/office/drawing/2014/main" id="{53E10545-1114-C9C3-4C57-65D7B04F14CE}"/>
              </a:ext>
            </a:extLst>
          </p:cNvPr>
          <p:cNvSpPr txBox="1"/>
          <p:nvPr/>
        </p:nvSpPr>
        <p:spPr>
          <a:xfrm>
            <a:off x="3199432" y="5741095"/>
            <a:ext cx="5771504" cy="584775"/>
          </a:xfrm>
          <a:prstGeom prst="rect">
            <a:avLst/>
          </a:prstGeom>
          <a:solidFill>
            <a:srgbClr val="002060"/>
          </a:solidFill>
        </p:spPr>
        <p:txBody>
          <a:bodyPr wrap="square" rtlCol="0">
            <a:spAutoFit/>
          </a:bodyPr>
          <a:lstStyle/>
          <a:p>
            <a:pPr algn="ctr"/>
            <a:r>
              <a:rPr lang="en-US" sz="3200" b="1" dirty="0">
                <a:solidFill>
                  <a:schemeClr val="bg1"/>
                </a:solidFill>
              </a:rPr>
              <a:t>What is the CE approval date?</a:t>
            </a:r>
          </a:p>
        </p:txBody>
      </p:sp>
      <p:sp>
        <p:nvSpPr>
          <p:cNvPr id="57" name="Rectangle 56">
            <a:extLst>
              <a:ext uri="{FF2B5EF4-FFF2-40B4-BE49-F238E27FC236}">
                <a16:creationId xmlns:a16="http://schemas.microsoft.com/office/drawing/2014/main" id="{2CEB6EDB-AECE-33A9-58E4-E331DFAB6232}"/>
              </a:ext>
            </a:extLst>
          </p:cNvPr>
          <p:cNvSpPr/>
          <p:nvPr/>
        </p:nvSpPr>
        <p:spPr>
          <a:xfrm>
            <a:off x="6756350" y="4436101"/>
            <a:ext cx="1100866" cy="251664"/>
          </a:xfrm>
          <a:prstGeom prst="rect">
            <a:avLst/>
          </a:prstGeom>
          <a:solidFill>
            <a:schemeClr val="accent3">
              <a:lumMod val="60000"/>
              <a:lumOff val="40000"/>
              <a:alpha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F4FA3030-7E88-E986-1F10-708B796D4A5C}"/>
              </a:ext>
            </a:extLst>
          </p:cNvPr>
          <p:cNvSpPr/>
          <p:nvPr/>
        </p:nvSpPr>
        <p:spPr>
          <a:xfrm>
            <a:off x="1648167" y="2059346"/>
            <a:ext cx="4119671" cy="218065"/>
          </a:xfrm>
          <a:prstGeom prst="rect">
            <a:avLst/>
          </a:prstGeom>
          <a:solidFill>
            <a:srgbClr val="FFFF00">
              <a:alpha val="2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DB84F840-81FA-F465-07E3-9CAAF595AD5F}"/>
              </a:ext>
            </a:extLst>
          </p:cNvPr>
          <p:cNvSpPr/>
          <p:nvPr/>
        </p:nvSpPr>
        <p:spPr>
          <a:xfrm>
            <a:off x="6779061" y="2012292"/>
            <a:ext cx="1100866" cy="251664"/>
          </a:xfrm>
          <a:prstGeom prst="rect">
            <a:avLst/>
          </a:prstGeom>
          <a:solidFill>
            <a:srgbClr val="FFFF00">
              <a:alpha val="2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A7AE181-9E02-A80A-1965-A6BAA753B819}"/>
              </a:ext>
            </a:extLst>
          </p:cNvPr>
          <p:cNvSpPr/>
          <p:nvPr/>
        </p:nvSpPr>
        <p:spPr>
          <a:xfrm>
            <a:off x="258046" y="1452424"/>
            <a:ext cx="11635223" cy="3679110"/>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FC47BF10-E7C9-DD20-F51C-C41978886215}"/>
              </a:ext>
            </a:extLst>
          </p:cNvPr>
          <p:cNvSpPr txBox="1"/>
          <p:nvPr/>
        </p:nvSpPr>
        <p:spPr>
          <a:xfrm>
            <a:off x="9689365" y="1061794"/>
            <a:ext cx="2298156" cy="2246769"/>
          </a:xfrm>
          <a:prstGeom prst="rect">
            <a:avLst/>
          </a:prstGeom>
          <a:solidFill>
            <a:srgbClr val="86EC6E"/>
          </a:solidFill>
        </p:spPr>
        <p:txBody>
          <a:bodyPr wrap="square" rtlCol="0">
            <a:spAutoFit/>
          </a:bodyPr>
          <a:lstStyle/>
          <a:p>
            <a:r>
              <a:rPr lang="en-US" sz="2800" b="1" dirty="0"/>
              <a:t>Hint: FHWA is the agency that approves NEPA documents</a:t>
            </a:r>
          </a:p>
        </p:txBody>
      </p:sp>
      <p:sp>
        <p:nvSpPr>
          <p:cNvPr id="60" name="Arrow: Up 59">
            <a:extLst>
              <a:ext uri="{FF2B5EF4-FFF2-40B4-BE49-F238E27FC236}">
                <a16:creationId xmlns:a16="http://schemas.microsoft.com/office/drawing/2014/main" id="{22B615AE-2D73-716B-1166-84E257631D17}"/>
              </a:ext>
            </a:extLst>
          </p:cNvPr>
          <p:cNvSpPr/>
          <p:nvPr/>
        </p:nvSpPr>
        <p:spPr>
          <a:xfrm rot="17784020">
            <a:off x="8397095" y="4122737"/>
            <a:ext cx="432487" cy="1791381"/>
          </a:xfrm>
          <a:prstGeom prst="up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70BF098A-739F-6F48-33D4-8724EC5D09E8}"/>
              </a:ext>
            </a:extLst>
          </p:cNvPr>
          <p:cNvSpPr txBox="1"/>
          <p:nvPr/>
        </p:nvSpPr>
        <p:spPr>
          <a:xfrm>
            <a:off x="9273311" y="4687765"/>
            <a:ext cx="2298156" cy="1384995"/>
          </a:xfrm>
          <a:prstGeom prst="rect">
            <a:avLst/>
          </a:prstGeom>
          <a:solidFill>
            <a:srgbClr val="FFFF00"/>
          </a:solidFill>
        </p:spPr>
        <p:txBody>
          <a:bodyPr wrap="square" rtlCol="0">
            <a:spAutoFit/>
          </a:bodyPr>
          <a:lstStyle/>
          <a:p>
            <a:r>
              <a:rPr lang="en-US" sz="2800" b="1" dirty="0"/>
              <a:t>03/02/26: the finish date of 14573</a:t>
            </a:r>
          </a:p>
        </p:txBody>
      </p:sp>
    </p:spTree>
    <p:extLst>
      <p:ext uri="{BB962C8B-B14F-4D97-AF65-F5344CB8AC3E}">
        <p14:creationId xmlns:p14="http://schemas.microsoft.com/office/powerpoint/2010/main" val="399254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1" grpId="0" animBg="1"/>
      <p:bldP spid="62" grpId="0" animBg="1"/>
      <p:bldP spid="59" grpId="0" animBg="1"/>
      <p:bldP spid="60" grpId="0" animBg="1"/>
      <p:bldP spid="5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F9B68C-F9A1-0607-25CF-9A5F4049C870}"/>
              </a:ext>
            </a:extLst>
          </p:cNvPr>
          <p:cNvGrpSpPr/>
          <p:nvPr/>
        </p:nvGrpSpPr>
        <p:grpSpPr>
          <a:xfrm>
            <a:off x="123235" y="6325870"/>
            <a:ext cx="450215" cy="454660"/>
            <a:chOff x="0" y="0"/>
            <a:chExt cx="450700" cy="455033"/>
          </a:xfrm>
        </p:grpSpPr>
        <p:sp>
          <p:nvSpPr>
            <p:cNvPr id="7" name="Partial Circle 6">
              <a:extLst>
                <a:ext uri="{FF2B5EF4-FFF2-40B4-BE49-F238E27FC236}">
                  <a16:creationId xmlns:a16="http://schemas.microsoft.com/office/drawing/2014/main" id="{A49B5974-FFAD-FCDD-87CB-CDB841762E67}"/>
                </a:ext>
              </a:extLst>
            </p:cNvPr>
            <p:cNvSpPr/>
            <p:nvPr/>
          </p:nvSpPr>
          <p:spPr>
            <a:xfrm>
              <a:off x="0" y="0"/>
              <a:ext cx="450700" cy="455033"/>
            </a:xfrm>
            <a:prstGeom prst="pie">
              <a:avLst>
                <a:gd name="adj1" fmla="val 5385904"/>
                <a:gd name="adj2" fmla="val 1620000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Isosceles Triangle 7">
              <a:extLst>
                <a:ext uri="{FF2B5EF4-FFF2-40B4-BE49-F238E27FC236}">
                  <a16:creationId xmlns:a16="http://schemas.microsoft.com/office/drawing/2014/main" id="{1E994894-4E73-22A5-87B2-9879140F34BE}"/>
                </a:ext>
              </a:extLst>
            </p:cNvPr>
            <p:cNvSpPr/>
            <p:nvPr/>
          </p:nvSpPr>
          <p:spPr>
            <a:xfrm rot="2741315">
              <a:off x="311360" y="203920"/>
              <a:ext cx="173377" cy="86070"/>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3" name="Rectangle 42">
            <a:extLst>
              <a:ext uri="{FF2B5EF4-FFF2-40B4-BE49-F238E27FC236}">
                <a16:creationId xmlns:a16="http://schemas.microsoft.com/office/drawing/2014/main" id="{3FA9FE74-9D72-00AA-D10C-CA31440E1D72}"/>
              </a:ext>
            </a:extLst>
          </p:cNvPr>
          <p:cNvSpPr/>
          <p:nvPr/>
        </p:nvSpPr>
        <p:spPr>
          <a:xfrm>
            <a:off x="1" y="1"/>
            <a:ext cx="12191999" cy="68579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A0B72A46-2B43-429B-8948-53577AF4A148}"/>
              </a:ext>
            </a:extLst>
          </p:cNvPr>
          <p:cNvSpPr txBox="1"/>
          <p:nvPr/>
        </p:nvSpPr>
        <p:spPr>
          <a:xfrm>
            <a:off x="885712" y="188827"/>
            <a:ext cx="10974593" cy="584775"/>
          </a:xfrm>
          <a:prstGeom prst="rect">
            <a:avLst/>
          </a:prstGeom>
          <a:noFill/>
        </p:spPr>
        <p:txBody>
          <a:bodyPr wrap="square" rtlCol="0">
            <a:spAutoFit/>
          </a:bodyPr>
          <a:lstStyle/>
          <a:p>
            <a:r>
              <a:rPr lang="en-US" sz="3200" b="1" dirty="0">
                <a:latin typeface="Abadi" panose="020B0604020104020204" pitchFamily="34" charset="0"/>
              </a:rPr>
              <a:t>P6 Activities for ROW Plans and Environmental Approval</a:t>
            </a:r>
          </a:p>
        </p:txBody>
      </p:sp>
      <p:sp>
        <p:nvSpPr>
          <p:cNvPr id="2" name="TextBox 1">
            <a:extLst>
              <a:ext uri="{FF2B5EF4-FFF2-40B4-BE49-F238E27FC236}">
                <a16:creationId xmlns:a16="http://schemas.microsoft.com/office/drawing/2014/main" id="{AC39CD96-5E65-15F2-967D-766001C5B026}"/>
              </a:ext>
            </a:extLst>
          </p:cNvPr>
          <p:cNvSpPr txBox="1"/>
          <p:nvPr/>
        </p:nvSpPr>
        <p:spPr>
          <a:xfrm>
            <a:off x="2322755" y="5712215"/>
            <a:ext cx="8286233" cy="584775"/>
          </a:xfrm>
          <a:prstGeom prst="rect">
            <a:avLst/>
          </a:prstGeom>
          <a:solidFill>
            <a:srgbClr val="002060"/>
          </a:solidFill>
        </p:spPr>
        <p:txBody>
          <a:bodyPr wrap="square" rtlCol="0">
            <a:spAutoFit/>
          </a:bodyPr>
          <a:lstStyle/>
          <a:p>
            <a:r>
              <a:rPr lang="en-US" sz="3200" b="1" dirty="0">
                <a:solidFill>
                  <a:schemeClr val="bg1"/>
                </a:solidFill>
              </a:rPr>
              <a:t>What is the environmental certification date?</a:t>
            </a:r>
          </a:p>
        </p:txBody>
      </p:sp>
      <p:grpSp>
        <p:nvGrpSpPr>
          <p:cNvPr id="3" name="Group 2">
            <a:extLst>
              <a:ext uri="{FF2B5EF4-FFF2-40B4-BE49-F238E27FC236}">
                <a16:creationId xmlns:a16="http://schemas.microsoft.com/office/drawing/2014/main" id="{8F669834-D657-0C97-2C3C-BFBA662D5F6A}"/>
              </a:ext>
            </a:extLst>
          </p:cNvPr>
          <p:cNvGrpSpPr/>
          <p:nvPr/>
        </p:nvGrpSpPr>
        <p:grpSpPr>
          <a:xfrm>
            <a:off x="123235" y="1554738"/>
            <a:ext cx="11762413" cy="3744407"/>
            <a:chOff x="502235" y="579813"/>
            <a:chExt cx="11250163" cy="3360004"/>
          </a:xfrm>
        </p:grpSpPr>
        <p:pic>
          <p:nvPicPr>
            <p:cNvPr id="4" name="Picture 3">
              <a:extLst>
                <a:ext uri="{FF2B5EF4-FFF2-40B4-BE49-F238E27FC236}">
                  <a16:creationId xmlns:a16="http://schemas.microsoft.com/office/drawing/2014/main" id="{91EDE900-FA0C-99ED-DBE0-E48BE4DA3E1C}"/>
                </a:ext>
              </a:extLst>
            </p:cNvPr>
            <p:cNvPicPr>
              <a:picLocks noChangeAspect="1"/>
            </p:cNvPicPr>
            <p:nvPr/>
          </p:nvPicPr>
          <p:blipFill>
            <a:blip r:embed="rId3"/>
            <a:stretch>
              <a:fillRect/>
            </a:stretch>
          </p:blipFill>
          <p:spPr>
            <a:xfrm>
              <a:off x="5626968" y="921250"/>
              <a:ext cx="6125430" cy="914528"/>
            </a:xfrm>
            <a:prstGeom prst="rect">
              <a:avLst/>
            </a:prstGeom>
          </p:spPr>
        </p:pic>
        <p:pic>
          <p:nvPicPr>
            <p:cNvPr id="5" name="Picture 4">
              <a:extLst>
                <a:ext uri="{FF2B5EF4-FFF2-40B4-BE49-F238E27FC236}">
                  <a16:creationId xmlns:a16="http://schemas.microsoft.com/office/drawing/2014/main" id="{3DE36396-F0BE-32FC-9700-D0AFF59ADDE5}"/>
                </a:ext>
              </a:extLst>
            </p:cNvPr>
            <p:cNvPicPr>
              <a:picLocks noChangeAspect="1"/>
            </p:cNvPicPr>
            <p:nvPr/>
          </p:nvPicPr>
          <p:blipFill>
            <a:blip r:embed="rId4"/>
            <a:stretch>
              <a:fillRect/>
            </a:stretch>
          </p:blipFill>
          <p:spPr>
            <a:xfrm>
              <a:off x="520855" y="1808941"/>
              <a:ext cx="5163271" cy="1047896"/>
            </a:xfrm>
            <a:prstGeom prst="rect">
              <a:avLst/>
            </a:prstGeom>
          </p:spPr>
        </p:pic>
        <p:pic>
          <p:nvPicPr>
            <p:cNvPr id="9" name="Picture 8">
              <a:extLst>
                <a:ext uri="{FF2B5EF4-FFF2-40B4-BE49-F238E27FC236}">
                  <a16:creationId xmlns:a16="http://schemas.microsoft.com/office/drawing/2014/main" id="{D9F2E8A4-47AB-86F7-A182-C53C00C3C9AB}"/>
                </a:ext>
              </a:extLst>
            </p:cNvPr>
            <p:cNvPicPr>
              <a:picLocks noChangeAspect="1"/>
            </p:cNvPicPr>
            <p:nvPr/>
          </p:nvPicPr>
          <p:blipFill>
            <a:blip r:embed="rId5"/>
            <a:stretch>
              <a:fillRect/>
            </a:stretch>
          </p:blipFill>
          <p:spPr>
            <a:xfrm>
              <a:off x="520855" y="954593"/>
              <a:ext cx="5106113" cy="847843"/>
            </a:xfrm>
            <a:prstGeom prst="rect">
              <a:avLst/>
            </a:prstGeom>
          </p:spPr>
        </p:pic>
        <p:pic>
          <p:nvPicPr>
            <p:cNvPr id="10" name="Picture 9">
              <a:extLst>
                <a:ext uri="{FF2B5EF4-FFF2-40B4-BE49-F238E27FC236}">
                  <a16:creationId xmlns:a16="http://schemas.microsoft.com/office/drawing/2014/main" id="{3A667347-8A13-B6D8-8571-128E4500E26D}"/>
                </a:ext>
              </a:extLst>
            </p:cNvPr>
            <p:cNvPicPr>
              <a:picLocks noChangeAspect="1"/>
            </p:cNvPicPr>
            <p:nvPr/>
          </p:nvPicPr>
          <p:blipFill>
            <a:blip r:embed="rId6"/>
            <a:stretch>
              <a:fillRect/>
            </a:stretch>
          </p:blipFill>
          <p:spPr>
            <a:xfrm>
              <a:off x="5626968" y="1808941"/>
              <a:ext cx="6115904" cy="1038370"/>
            </a:xfrm>
            <a:prstGeom prst="rect">
              <a:avLst/>
            </a:prstGeom>
          </p:spPr>
        </p:pic>
        <p:pic>
          <p:nvPicPr>
            <p:cNvPr id="11" name="Picture 10">
              <a:extLst>
                <a:ext uri="{FF2B5EF4-FFF2-40B4-BE49-F238E27FC236}">
                  <a16:creationId xmlns:a16="http://schemas.microsoft.com/office/drawing/2014/main" id="{D5DBAB5B-F90E-A9A9-1083-97BD7E2B3942}"/>
                </a:ext>
              </a:extLst>
            </p:cNvPr>
            <p:cNvPicPr>
              <a:picLocks noChangeAspect="1"/>
            </p:cNvPicPr>
            <p:nvPr/>
          </p:nvPicPr>
          <p:blipFill>
            <a:blip r:embed="rId7"/>
            <a:stretch>
              <a:fillRect/>
            </a:stretch>
          </p:blipFill>
          <p:spPr>
            <a:xfrm>
              <a:off x="520855" y="579813"/>
              <a:ext cx="5325218" cy="371527"/>
            </a:xfrm>
            <a:prstGeom prst="rect">
              <a:avLst/>
            </a:prstGeom>
          </p:spPr>
        </p:pic>
        <p:pic>
          <p:nvPicPr>
            <p:cNvPr id="12" name="Picture 11">
              <a:extLst>
                <a:ext uri="{FF2B5EF4-FFF2-40B4-BE49-F238E27FC236}">
                  <a16:creationId xmlns:a16="http://schemas.microsoft.com/office/drawing/2014/main" id="{613802D9-B9DF-9C37-5064-7ED5CAA131BD}"/>
                </a:ext>
              </a:extLst>
            </p:cNvPr>
            <p:cNvPicPr>
              <a:picLocks noChangeAspect="1"/>
            </p:cNvPicPr>
            <p:nvPr/>
          </p:nvPicPr>
          <p:blipFill>
            <a:blip r:embed="rId8"/>
            <a:stretch>
              <a:fillRect/>
            </a:stretch>
          </p:blipFill>
          <p:spPr>
            <a:xfrm>
              <a:off x="5579337" y="628406"/>
              <a:ext cx="6163535" cy="390580"/>
            </a:xfrm>
            <a:prstGeom prst="rect">
              <a:avLst/>
            </a:prstGeom>
          </p:spPr>
        </p:pic>
        <p:pic>
          <p:nvPicPr>
            <p:cNvPr id="13" name="Picture 12">
              <a:extLst>
                <a:ext uri="{FF2B5EF4-FFF2-40B4-BE49-F238E27FC236}">
                  <a16:creationId xmlns:a16="http://schemas.microsoft.com/office/drawing/2014/main" id="{33076DFA-B05E-F648-2667-66F42A2A9B37}"/>
                </a:ext>
              </a:extLst>
            </p:cNvPr>
            <p:cNvPicPr>
              <a:picLocks noChangeAspect="1"/>
            </p:cNvPicPr>
            <p:nvPr/>
          </p:nvPicPr>
          <p:blipFill>
            <a:blip r:embed="rId9"/>
            <a:stretch>
              <a:fillRect/>
            </a:stretch>
          </p:blipFill>
          <p:spPr>
            <a:xfrm>
              <a:off x="502235" y="2847311"/>
              <a:ext cx="5220429" cy="1057423"/>
            </a:xfrm>
            <a:prstGeom prst="rect">
              <a:avLst/>
            </a:prstGeom>
          </p:spPr>
        </p:pic>
        <p:pic>
          <p:nvPicPr>
            <p:cNvPr id="14" name="Picture 13">
              <a:extLst>
                <a:ext uri="{FF2B5EF4-FFF2-40B4-BE49-F238E27FC236}">
                  <a16:creationId xmlns:a16="http://schemas.microsoft.com/office/drawing/2014/main" id="{5CD22A4E-A5B7-71F0-6765-40C547F35615}"/>
                </a:ext>
              </a:extLst>
            </p:cNvPr>
            <p:cNvPicPr>
              <a:picLocks noChangeAspect="1"/>
            </p:cNvPicPr>
            <p:nvPr/>
          </p:nvPicPr>
          <p:blipFill>
            <a:blip r:embed="rId10"/>
            <a:stretch>
              <a:fillRect/>
            </a:stretch>
          </p:blipFill>
          <p:spPr>
            <a:xfrm>
              <a:off x="5607916" y="2863342"/>
              <a:ext cx="6144482" cy="1076475"/>
            </a:xfrm>
            <a:prstGeom prst="rect">
              <a:avLst/>
            </a:prstGeom>
          </p:spPr>
        </p:pic>
        <p:cxnSp>
          <p:nvCxnSpPr>
            <p:cNvPr id="15" name="Straight Connector 14">
              <a:extLst>
                <a:ext uri="{FF2B5EF4-FFF2-40B4-BE49-F238E27FC236}">
                  <a16:creationId xmlns:a16="http://schemas.microsoft.com/office/drawing/2014/main" id="{7F349D7D-E7ED-5311-702F-2A1DCDC67FEA}"/>
                </a:ext>
              </a:extLst>
            </p:cNvPr>
            <p:cNvCxnSpPr/>
            <p:nvPr/>
          </p:nvCxnSpPr>
          <p:spPr>
            <a:xfrm>
              <a:off x="5579337" y="628406"/>
              <a:ext cx="47631" cy="3311411"/>
            </a:xfrm>
            <a:prstGeom prst="line">
              <a:avLst/>
            </a:prstGeom>
          </p:spPr>
          <p:style>
            <a:lnRef idx="1">
              <a:schemeClr val="dk1"/>
            </a:lnRef>
            <a:fillRef idx="0">
              <a:schemeClr val="dk1"/>
            </a:fillRef>
            <a:effectRef idx="0">
              <a:schemeClr val="dk1"/>
            </a:effectRef>
            <a:fontRef idx="minor">
              <a:schemeClr val="tx1"/>
            </a:fontRef>
          </p:style>
        </p:cxnSp>
      </p:grpSp>
      <p:sp>
        <p:nvSpPr>
          <p:cNvPr id="16" name="Rectangle 15">
            <a:extLst>
              <a:ext uri="{FF2B5EF4-FFF2-40B4-BE49-F238E27FC236}">
                <a16:creationId xmlns:a16="http://schemas.microsoft.com/office/drawing/2014/main" id="{9F5256DE-EE5C-E280-46D1-92A1819F8F12}"/>
              </a:ext>
            </a:extLst>
          </p:cNvPr>
          <p:cNvSpPr/>
          <p:nvPr/>
        </p:nvSpPr>
        <p:spPr>
          <a:xfrm>
            <a:off x="6569958" y="3844227"/>
            <a:ext cx="1100866" cy="251664"/>
          </a:xfrm>
          <a:prstGeom prst="rect">
            <a:avLst/>
          </a:prstGeom>
          <a:solidFill>
            <a:srgbClr val="FFC000">
              <a:alpha val="2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Up 18">
            <a:extLst>
              <a:ext uri="{FF2B5EF4-FFF2-40B4-BE49-F238E27FC236}">
                <a16:creationId xmlns:a16="http://schemas.microsoft.com/office/drawing/2014/main" id="{CAA1AE54-B1F3-9563-9DEE-DBE99E47527B}"/>
              </a:ext>
            </a:extLst>
          </p:cNvPr>
          <p:cNvSpPr/>
          <p:nvPr/>
        </p:nvSpPr>
        <p:spPr>
          <a:xfrm rot="18034665">
            <a:off x="7656259" y="3942213"/>
            <a:ext cx="432487" cy="811040"/>
          </a:xfrm>
          <a:prstGeom prst="up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2EB5A5A-AF87-ADA7-7329-020D92025B6E}"/>
              </a:ext>
            </a:extLst>
          </p:cNvPr>
          <p:cNvSpPr/>
          <p:nvPr/>
        </p:nvSpPr>
        <p:spPr>
          <a:xfrm>
            <a:off x="145915" y="1580086"/>
            <a:ext cx="11729773" cy="3697827"/>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2A1975A-8008-8EFF-64F7-F1C1616BC68C}"/>
              </a:ext>
            </a:extLst>
          </p:cNvPr>
          <p:cNvSpPr txBox="1"/>
          <p:nvPr/>
        </p:nvSpPr>
        <p:spPr>
          <a:xfrm>
            <a:off x="8701882" y="1011271"/>
            <a:ext cx="3400110" cy="1815882"/>
          </a:xfrm>
          <a:prstGeom prst="rect">
            <a:avLst/>
          </a:prstGeom>
          <a:solidFill>
            <a:srgbClr val="86EC6E"/>
          </a:solidFill>
        </p:spPr>
        <p:txBody>
          <a:bodyPr wrap="square" rtlCol="0">
            <a:spAutoFit/>
          </a:bodyPr>
          <a:lstStyle/>
          <a:p>
            <a:r>
              <a:rPr lang="en-US" sz="2800" b="1" dirty="0"/>
              <a:t>Hint: ENV Certification is after agency approval of the NEPA doc</a:t>
            </a:r>
          </a:p>
        </p:txBody>
      </p:sp>
      <p:sp>
        <p:nvSpPr>
          <p:cNvPr id="18" name="TextBox 17">
            <a:extLst>
              <a:ext uri="{FF2B5EF4-FFF2-40B4-BE49-F238E27FC236}">
                <a16:creationId xmlns:a16="http://schemas.microsoft.com/office/drawing/2014/main" id="{C4F7EDF5-E7C0-273A-3E21-C38E73F83F5B}"/>
              </a:ext>
            </a:extLst>
          </p:cNvPr>
          <p:cNvSpPr txBox="1"/>
          <p:nvPr/>
        </p:nvSpPr>
        <p:spPr>
          <a:xfrm>
            <a:off x="8251954" y="4162204"/>
            <a:ext cx="2298156" cy="1384995"/>
          </a:xfrm>
          <a:prstGeom prst="rect">
            <a:avLst/>
          </a:prstGeom>
          <a:solidFill>
            <a:srgbClr val="FFFF00"/>
          </a:solidFill>
        </p:spPr>
        <p:txBody>
          <a:bodyPr wrap="square" rtlCol="0">
            <a:spAutoFit/>
          </a:bodyPr>
          <a:lstStyle/>
          <a:p>
            <a:r>
              <a:rPr lang="en-US" sz="2800" b="1" dirty="0"/>
              <a:t>03/16/26: the finish date of 70300</a:t>
            </a:r>
          </a:p>
        </p:txBody>
      </p:sp>
    </p:spTree>
    <p:extLst>
      <p:ext uri="{BB962C8B-B14F-4D97-AF65-F5344CB8AC3E}">
        <p14:creationId xmlns:p14="http://schemas.microsoft.com/office/powerpoint/2010/main" val="1372496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20" grpId="0" animBg="1"/>
      <p:bldP spid="1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F9B68C-F9A1-0607-25CF-9A5F4049C870}"/>
              </a:ext>
            </a:extLst>
          </p:cNvPr>
          <p:cNvGrpSpPr/>
          <p:nvPr/>
        </p:nvGrpSpPr>
        <p:grpSpPr>
          <a:xfrm>
            <a:off x="123235" y="6325870"/>
            <a:ext cx="450215" cy="454660"/>
            <a:chOff x="0" y="0"/>
            <a:chExt cx="450700" cy="455033"/>
          </a:xfrm>
        </p:grpSpPr>
        <p:sp>
          <p:nvSpPr>
            <p:cNvPr id="7" name="Partial Circle 6">
              <a:extLst>
                <a:ext uri="{FF2B5EF4-FFF2-40B4-BE49-F238E27FC236}">
                  <a16:creationId xmlns:a16="http://schemas.microsoft.com/office/drawing/2014/main" id="{A49B5974-FFAD-FCDD-87CB-CDB841762E67}"/>
                </a:ext>
              </a:extLst>
            </p:cNvPr>
            <p:cNvSpPr/>
            <p:nvPr/>
          </p:nvSpPr>
          <p:spPr>
            <a:xfrm>
              <a:off x="0" y="0"/>
              <a:ext cx="450700" cy="455033"/>
            </a:xfrm>
            <a:prstGeom prst="pie">
              <a:avLst>
                <a:gd name="adj1" fmla="val 5385904"/>
                <a:gd name="adj2" fmla="val 1620000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Isosceles Triangle 7">
              <a:extLst>
                <a:ext uri="{FF2B5EF4-FFF2-40B4-BE49-F238E27FC236}">
                  <a16:creationId xmlns:a16="http://schemas.microsoft.com/office/drawing/2014/main" id="{1E994894-4E73-22A5-87B2-9879140F34BE}"/>
                </a:ext>
              </a:extLst>
            </p:cNvPr>
            <p:cNvSpPr/>
            <p:nvPr/>
          </p:nvSpPr>
          <p:spPr>
            <a:xfrm rot="2741315">
              <a:off x="311360" y="203920"/>
              <a:ext cx="173377" cy="86070"/>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3" name="Rectangle 42">
            <a:extLst>
              <a:ext uri="{FF2B5EF4-FFF2-40B4-BE49-F238E27FC236}">
                <a16:creationId xmlns:a16="http://schemas.microsoft.com/office/drawing/2014/main" id="{3FA9FE74-9D72-00AA-D10C-CA31440E1D72}"/>
              </a:ext>
            </a:extLst>
          </p:cNvPr>
          <p:cNvSpPr/>
          <p:nvPr/>
        </p:nvSpPr>
        <p:spPr>
          <a:xfrm>
            <a:off x="1" y="1"/>
            <a:ext cx="12191999" cy="68579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A0B72A46-2B43-429B-8948-53577AF4A148}"/>
              </a:ext>
            </a:extLst>
          </p:cNvPr>
          <p:cNvSpPr txBox="1"/>
          <p:nvPr/>
        </p:nvSpPr>
        <p:spPr>
          <a:xfrm>
            <a:off x="885712" y="188827"/>
            <a:ext cx="11020275" cy="584775"/>
          </a:xfrm>
          <a:prstGeom prst="rect">
            <a:avLst/>
          </a:prstGeom>
          <a:noFill/>
        </p:spPr>
        <p:txBody>
          <a:bodyPr wrap="square" rtlCol="0">
            <a:spAutoFit/>
          </a:bodyPr>
          <a:lstStyle/>
          <a:p>
            <a:r>
              <a:rPr lang="en-US" sz="3200" b="1" dirty="0">
                <a:latin typeface="Abadi" panose="020B0604020104020204" pitchFamily="34" charset="0"/>
              </a:rPr>
              <a:t>P6 Activities for ROW Plans and Environmental Approval</a:t>
            </a:r>
          </a:p>
        </p:txBody>
      </p:sp>
      <p:grpSp>
        <p:nvGrpSpPr>
          <p:cNvPr id="21" name="Group 20">
            <a:extLst>
              <a:ext uri="{FF2B5EF4-FFF2-40B4-BE49-F238E27FC236}">
                <a16:creationId xmlns:a16="http://schemas.microsoft.com/office/drawing/2014/main" id="{9A37D6D9-6622-1D88-9675-FFEBC3FEE9B2}"/>
              </a:ext>
            </a:extLst>
          </p:cNvPr>
          <p:cNvGrpSpPr/>
          <p:nvPr/>
        </p:nvGrpSpPr>
        <p:grpSpPr>
          <a:xfrm>
            <a:off x="143575" y="908275"/>
            <a:ext cx="11762413" cy="3744407"/>
            <a:chOff x="502235" y="579813"/>
            <a:chExt cx="11250163" cy="3360004"/>
          </a:xfrm>
        </p:grpSpPr>
        <p:pic>
          <p:nvPicPr>
            <p:cNvPr id="22" name="Picture 21">
              <a:extLst>
                <a:ext uri="{FF2B5EF4-FFF2-40B4-BE49-F238E27FC236}">
                  <a16:creationId xmlns:a16="http://schemas.microsoft.com/office/drawing/2014/main" id="{6D480E8C-2262-9737-B315-93E7848F9D7F}"/>
                </a:ext>
              </a:extLst>
            </p:cNvPr>
            <p:cNvPicPr>
              <a:picLocks noChangeAspect="1"/>
            </p:cNvPicPr>
            <p:nvPr/>
          </p:nvPicPr>
          <p:blipFill>
            <a:blip r:embed="rId3"/>
            <a:stretch>
              <a:fillRect/>
            </a:stretch>
          </p:blipFill>
          <p:spPr>
            <a:xfrm>
              <a:off x="5626968" y="921250"/>
              <a:ext cx="6125430" cy="914528"/>
            </a:xfrm>
            <a:prstGeom prst="rect">
              <a:avLst/>
            </a:prstGeom>
          </p:spPr>
        </p:pic>
        <p:pic>
          <p:nvPicPr>
            <p:cNvPr id="23" name="Picture 22">
              <a:extLst>
                <a:ext uri="{FF2B5EF4-FFF2-40B4-BE49-F238E27FC236}">
                  <a16:creationId xmlns:a16="http://schemas.microsoft.com/office/drawing/2014/main" id="{748AF465-2224-1E0C-949C-1E7CD8E6D4DE}"/>
                </a:ext>
              </a:extLst>
            </p:cNvPr>
            <p:cNvPicPr>
              <a:picLocks noChangeAspect="1"/>
            </p:cNvPicPr>
            <p:nvPr/>
          </p:nvPicPr>
          <p:blipFill>
            <a:blip r:embed="rId4"/>
            <a:stretch>
              <a:fillRect/>
            </a:stretch>
          </p:blipFill>
          <p:spPr>
            <a:xfrm>
              <a:off x="520855" y="1808941"/>
              <a:ext cx="5163271" cy="1047896"/>
            </a:xfrm>
            <a:prstGeom prst="rect">
              <a:avLst/>
            </a:prstGeom>
          </p:spPr>
        </p:pic>
        <p:pic>
          <p:nvPicPr>
            <p:cNvPr id="24" name="Picture 23">
              <a:extLst>
                <a:ext uri="{FF2B5EF4-FFF2-40B4-BE49-F238E27FC236}">
                  <a16:creationId xmlns:a16="http://schemas.microsoft.com/office/drawing/2014/main" id="{3D66D298-BC1C-294C-399F-FE417F1CF487}"/>
                </a:ext>
              </a:extLst>
            </p:cNvPr>
            <p:cNvPicPr>
              <a:picLocks noChangeAspect="1"/>
            </p:cNvPicPr>
            <p:nvPr/>
          </p:nvPicPr>
          <p:blipFill>
            <a:blip r:embed="rId5"/>
            <a:stretch>
              <a:fillRect/>
            </a:stretch>
          </p:blipFill>
          <p:spPr>
            <a:xfrm>
              <a:off x="520855" y="954593"/>
              <a:ext cx="5106113" cy="847843"/>
            </a:xfrm>
            <a:prstGeom prst="rect">
              <a:avLst/>
            </a:prstGeom>
          </p:spPr>
        </p:pic>
        <p:pic>
          <p:nvPicPr>
            <p:cNvPr id="25" name="Picture 24">
              <a:extLst>
                <a:ext uri="{FF2B5EF4-FFF2-40B4-BE49-F238E27FC236}">
                  <a16:creationId xmlns:a16="http://schemas.microsoft.com/office/drawing/2014/main" id="{B2EAC1E4-BAA1-A191-8D35-D49CD045603C}"/>
                </a:ext>
              </a:extLst>
            </p:cNvPr>
            <p:cNvPicPr>
              <a:picLocks noChangeAspect="1"/>
            </p:cNvPicPr>
            <p:nvPr/>
          </p:nvPicPr>
          <p:blipFill>
            <a:blip r:embed="rId6"/>
            <a:stretch>
              <a:fillRect/>
            </a:stretch>
          </p:blipFill>
          <p:spPr>
            <a:xfrm>
              <a:off x="5626968" y="1808941"/>
              <a:ext cx="6115904" cy="1038370"/>
            </a:xfrm>
            <a:prstGeom prst="rect">
              <a:avLst/>
            </a:prstGeom>
          </p:spPr>
        </p:pic>
        <p:pic>
          <p:nvPicPr>
            <p:cNvPr id="26" name="Picture 25">
              <a:extLst>
                <a:ext uri="{FF2B5EF4-FFF2-40B4-BE49-F238E27FC236}">
                  <a16:creationId xmlns:a16="http://schemas.microsoft.com/office/drawing/2014/main" id="{2C3E240B-14B6-5C80-6525-A279CB3CEEE5}"/>
                </a:ext>
              </a:extLst>
            </p:cNvPr>
            <p:cNvPicPr>
              <a:picLocks noChangeAspect="1"/>
            </p:cNvPicPr>
            <p:nvPr/>
          </p:nvPicPr>
          <p:blipFill>
            <a:blip r:embed="rId7"/>
            <a:stretch>
              <a:fillRect/>
            </a:stretch>
          </p:blipFill>
          <p:spPr>
            <a:xfrm>
              <a:off x="520855" y="579813"/>
              <a:ext cx="5325218" cy="371527"/>
            </a:xfrm>
            <a:prstGeom prst="rect">
              <a:avLst/>
            </a:prstGeom>
          </p:spPr>
        </p:pic>
        <p:pic>
          <p:nvPicPr>
            <p:cNvPr id="27" name="Picture 26">
              <a:extLst>
                <a:ext uri="{FF2B5EF4-FFF2-40B4-BE49-F238E27FC236}">
                  <a16:creationId xmlns:a16="http://schemas.microsoft.com/office/drawing/2014/main" id="{96F11171-9331-A12F-5EB0-2CA81BDEFDBB}"/>
                </a:ext>
              </a:extLst>
            </p:cNvPr>
            <p:cNvPicPr>
              <a:picLocks noChangeAspect="1"/>
            </p:cNvPicPr>
            <p:nvPr/>
          </p:nvPicPr>
          <p:blipFill>
            <a:blip r:embed="rId8"/>
            <a:stretch>
              <a:fillRect/>
            </a:stretch>
          </p:blipFill>
          <p:spPr>
            <a:xfrm>
              <a:off x="5579337" y="628406"/>
              <a:ext cx="6163535" cy="390580"/>
            </a:xfrm>
            <a:prstGeom prst="rect">
              <a:avLst/>
            </a:prstGeom>
          </p:spPr>
        </p:pic>
        <p:pic>
          <p:nvPicPr>
            <p:cNvPr id="28" name="Picture 27">
              <a:extLst>
                <a:ext uri="{FF2B5EF4-FFF2-40B4-BE49-F238E27FC236}">
                  <a16:creationId xmlns:a16="http://schemas.microsoft.com/office/drawing/2014/main" id="{DD1AB82B-52A4-13AF-0FC3-2B415E61C50A}"/>
                </a:ext>
              </a:extLst>
            </p:cNvPr>
            <p:cNvPicPr>
              <a:picLocks noChangeAspect="1"/>
            </p:cNvPicPr>
            <p:nvPr/>
          </p:nvPicPr>
          <p:blipFill>
            <a:blip r:embed="rId9"/>
            <a:stretch>
              <a:fillRect/>
            </a:stretch>
          </p:blipFill>
          <p:spPr>
            <a:xfrm>
              <a:off x="502235" y="2847311"/>
              <a:ext cx="5220429" cy="1057423"/>
            </a:xfrm>
            <a:prstGeom prst="rect">
              <a:avLst/>
            </a:prstGeom>
          </p:spPr>
        </p:pic>
        <p:pic>
          <p:nvPicPr>
            <p:cNvPr id="29" name="Picture 28">
              <a:extLst>
                <a:ext uri="{FF2B5EF4-FFF2-40B4-BE49-F238E27FC236}">
                  <a16:creationId xmlns:a16="http://schemas.microsoft.com/office/drawing/2014/main" id="{7562AE65-8C10-FB51-1209-62EF1EE3617B}"/>
                </a:ext>
              </a:extLst>
            </p:cNvPr>
            <p:cNvPicPr>
              <a:picLocks noChangeAspect="1"/>
            </p:cNvPicPr>
            <p:nvPr/>
          </p:nvPicPr>
          <p:blipFill>
            <a:blip r:embed="rId10"/>
            <a:stretch>
              <a:fillRect/>
            </a:stretch>
          </p:blipFill>
          <p:spPr>
            <a:xfrm>
              <a:off x="5607916" y="2863342"/>
              <a:ext cx="6144482" cy="1076475"/>
            </a:xfrm>
            <a:prstGeom prst="rect">
              <a:avLst/>
            </a:prstGeom>
          </p:spPr>
        </p:pic>
        <p:cxnSp>
          <p:nvCxnSpPr>
            <p:cNvPr id="30" name="Straight Connector 29">
              <a:extLst>
                <a:ext uri="{FF2B5EF4-FFF2-40B4-BE49-F238E27FC236}">
                  <a16:creationId xmlns:a16="http://schemas.microsoft.com/office/drawing/2014/main" id="{1CA1AF47-CA3B-D280-1D3D-E4C06338FEAE}"/>
                </a:ext>
              </a:extLst>
            </p:cNvPr>
            <p:cNvCxnSpPr/>
            <p:nvPr/>
          </p:nvCxnSpPr>
          <p:spPr>
            <a:xfrm>
              <a:off x="5579337" y="628406"/>
              <a:ext cx="47631" cy="3311411"/>
            </a:xfrm>
            <a:prstGeom prst="line">
              <a:avLst/>
            </a:prstGeom>
          </p:spPr>
          <p:style>
            <a:lnRef idx="1">
              <a:schemeClr val="dk1"/>
            </a:lnRef>
            <a:fillRef idx="0">
              <a:schemeClr val="dk1"/>
            </a:fillRef>
            <a:effectRef idx="0">
              <a:schemeClr val="dk1"/>
            </a:effectRef>
            <a:fontRef idx="minor">
              <a:schemeClr val="tx1"/>
            </a:fontRef>
          </p:style>
        </p:cxnSp>
      </p:grpSp>
      <p:sp>
        <p:nvSpPr>
          <p:cNvPr id="31" name="TextBox 30">
            <a:extLst>
              <a:ext uri="{FF2B5EF4-FFF2-40B4-BE49-F238E27FC236}">
                <a16:creationId xmlns:a16="http://schemas.microsoft.com/office/drawing/2014/main" id="{7AC7DA59-3B31-B233-0527-9C472AC3814D}"/>
              </a:ext>
            </a:extLst>
          </p:cNvPr>
          <p:cNvSpPr txBox="1"/>
          <p:nvPr/>
        </p:nvSpPr>
        <p:spPr>
          <a:xfrm>
            <a:off x="2206967" y="5949725"/>
            <a:ext cx="8286233" cy="584775"/>
          </a:xfrm>
          <a:prstGeom prst="rect">
            <a:avLst/>
          </a:prstGeom>
          <a:solidFill>
            <a:srgbClr val="002060"/>
          </a:solidFill>
        </p:spPr>
        <p:txBody>
          <a:bodyPr wrap="square" rtlCol="0">
            <a:spAutoFit/>
          </a:bodyPr>
          <a:lstStyle/>
          <a:p>
            <a:pPr algn="ctr"/>
            <a:r>
              <a:rPr lang="en-US" sz="3200" b="1" dirty="0">
                <a:solidFill>
                  <a:schemeClr val="bg1"/>
                </a:solidFill>
              </a:rPr>
              <a:t>When are the ROW plans to be approved by?</a:t>
            </a:r>
          </a:p>
        </p:txBody>
      </p:sp>
      <p:sp>
        <p:nvSpPr>
          <p:cNvPr id="34" name="Rectangle 33">
            <a:extLst>
              <a:ext uri="{FF2B5EF4-FFF2-40B4-BE49-F238E27FC236}">
                <a16:creationId xmlns:a16="http://schemas.microsoft.com/office/drawing/2014/main" id="{771B4ADF-1DF0-A1C3-A1C1-2D84D790B67D}"/>
              </a:ext>
            </a:extLst>
          </p:cNvPr>
          <p:cNvSpPr/>
          <p:nvPr/>
        </p:nvSpPr>
        <p:spPr>
          <a:xfrm>
            <a:off x="6590298" y="4151645"/>
            <a:ext cx="1100866" cy="251664"/>
          </a:xfrm>
          <a:prstGeom prst="rect">
            <a:avLst/>
          </a:prstGeom>
          <a:solidFill>
            <a:srgbClr val="FFFF00">
              <a:alpha val="2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CA7180EB-71C5-34A1-C004-8E50CAEAD86D}"/>
              </a:ext>
            </a:extLst>
          </p:cNvPr>
          <p:cNvSpPr/>
          <p:nvPr/>
        </p:nvSpPr>
        <p:spPr>
          <a:xfrm>
            <a:off x="6590298" y="4408267"/>
            <a:ext cx="1100866" cy="251664"/>
          </a:xfrm>
          <a:prstGeom prst="rect">
            <a:avLst/>
          </a:prstGeom>
          <a:solidFill>
            <a:srgbClr val="00B050">
              <a:alpha val="2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9783366-345C-CD8C-274F-65A5A3DEEA6C}"/>
              </a:ext>
            </a:extLst>
          </p:cNvPr>
          <p:cNvSpPr/>
          <p:nvPr/>
        </p:nvSpPr>
        <p:spPr>
          <a:xfrm>
            <a:off x="176214" y="925427"/>
            <a:ext cx="11729773" cy="3697827"/>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Up 36">
            <a:extLst>
              <a:ext uri="{FF2B5EF4-FFF2-40B4-BE49-F238E27FC236}">
                <a16:creationId xmlns:a16="http://schemas.microsoft.com/office/drawing/2014/main" id="{559A8CF4-03D8-FC70-31ED-D00ED6E8FA05}"/>
              </a:ext>
            </a:extLst>
          </p:cNvPr>
          <p:cNvSpPr/>
          <p:nvPr/>
        </p:nvSpPr>
        <p:spPr>
          <a:xfrm rot="17509186">
            <a:off x="8273315" y="3822620"/>
            <a:ext cx="432487" cy="1599161"/>
          </a:xfrm>
          <a:prstGeom prst="up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B6134D09-CB91-F69E-EA63-CCC5FDEAEADD}"/>
              </a:ext>
            </a:extLst>
          </p:cNvPr>
          <p:cNvSpPr txBox="1"/>
          <p:nvPr/>
        </p:nvSpPr>
        <p:spPr>
          <a:xfrm>
            <a:off x="9003077" y="3841601"/>
            <a:ext cx="2298156" cy="1384995"/>
          </a:xfrm>
          <a:prstGeom prst="rect">
            <a:avLst/>
          </a:prstGeom>
          <a:solidFill>
            <a:srgbClr val="FFFF00"/>
          </a:solidFill>
        </p:spPr>
        <p:txBody>
          <a:bodyPr wrap="square" rtlCol="0">
            <a:spAutoFit/>
          </a:bodyPr>
          <a:lstStyle/>
          <a:p>
            <a:r>
              <a:rPr lang="en-US" sz="2800" b="1" dirty="0"/>
              <a:t>03/18/26: the finish date of 50400</a:t>
            </a:r>
          </a:p>
        </p:txBody>
      </p:sp>
      <p:sp>
        <p:nvSpPr>
          <p:cNvPr id="33" name="Arrow: Up 32">
            <a:extLst>
              <a:ext uri="{FF2B5EF4-FFF2-40B4-BE49-F238E27FC236}">
                <a16:creationId xmlns:a16="http://schemas.microsoft.com/office/drawing/2014/main" id="{C8A7CDDB-BE4F-4AFE-4508-B7DA8DF67D4F}"/>
              </a:ext>
            </a:extLst>
          </p:cNvPr>
          <p:cNvSpPr/>
          <p:nvPr/>
        </p:nvSpPr>
        <p:spPr>
          <a:xfrm>
            <a:off x="2379937" y="4625733"/>
            <a:ext cx="345989" cy="378556"/>
          </a:xfrm>
          <a:prstGeom prst="upArrow">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7FC17CCF-413F-6AE0-9F20-472ACB57BACE}"/>
              </a:ext>
            </a:extLst>
          </p:cNvPr>
          <p:cNvSpPr txBox="1"/>
          <p:nvPr/>
        </p:nvSpPr>
        <p:spPr>
          <a:xfrm>
            <a:off x="429586" y="4939597"/>
            <a:ext cx="7330960" cy="954107"/>
          </a:xfrm>
          <a:prstGeom prst="rect">
            <a:avLst/>
          </a:prstGeom>
          <a:solidFill>
            <a:srgbClr val="00B050"/>
          </a:solidFill>
        </p:spPr>
        <p:txBody>
          <a:bodyPr wrap="square" rtlCol="0">
            <a:spAutoFit/>
          </a:bodyPr>
          <a:lstStyle/>
          <a:p>
            <a:r>
              <a:rPr lang="en-US" sz="2800" b="1" dirty="0"/>
              <a:t>50000 is a summary task for ROW plan steps. It is complete when ROW plans are approved. </a:t>
            </a:r>
          </a:p>
        </p:txBody>
      </p:sp>
    </p:spTree>
    <p:extLst>
      <p:ext uri="{BB962C8B-B14F-4D97-AF65-F5344CB8AC3E}">
        <p14:creationId xmlns:p14="http://schemas.microsoft.com/office/powerpoint/2010/main" val="1850970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7" grpId="0" animBg="1"/>
      <p:bldP spid="36" grpId="0" animBg="1"/>
      <p:bldP spid="33" grpId="0" animBg="1"/>
      <p:bldP spid="3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lstStyle/>
          <a:p>
            <a:r>
              <a:rPr lang="en-US" dirty="0">
                <a:solidFill>
                  <a:srgbClr val="0070C0"/>
                </a:solidFill>
                <a:latin typeface="Abadi" panose="020B0604020104020204" pitchFamily="34" charset="0"/>
              </a:rPr>
              <a:t>Preliminary Design Phase</a:t>
            </a:r>
          </a:p>
        </p:txBody>
      </p:sp>
      <p:grpSp>
        <p:nvGrpSpPr>
          <p:cNvPr id="33" name="Group 32">
            <a:extLst>
              <a:ext uri="{FF2B5EF4-FFF2-40B4-BE49-F238E27FC236}">
                <a16:creationId xmlns:a16="http://schemas.microsoft.com/office/drawing/2014/main" id="{41236499-9F84-1904-43BB-7BCE9B53D10A}"/>
              </a:ext>
            </a:extLst>
          </p:cNvPr>
          <p:cNvGrpSpPr/>
          <p:nvPr/>
        </p:nvGrpSpPr>
        <p:grpSpPr>
          <a:xfrm>
            <a:off x="1716847" y="2530169"/>
            <a:ext cx="2143125" cy="3333913"/>
            <a:chOff x="1189426" y="2622324"/>
            <a:chExt cx="2143125" cy="3333913"/>
          </a:xfrm>
        </p:grpSpPr>
        <p:sp>
          <p:nvSpPr>
            <p:cNvPr id="11" name="Rectangle: Rounded Corners 10">
              <a:extLst>
                <a:ext uri="{FF2B5EF4-FFF2-40B4-BE49-F238E27FC236}">
                  <a16:creationId xmlns:a16="http://schemas.microsoft.com/office/drawing/2014/main" id="{19570F89-4768-BABC-BD4A-3AA569D2005F}"/>
                </a:ext>
              </a:extLst>
            </p:cNvPr>
            <p:cNvSpPr/>
            <p:nvPr/>
          </p:nvSpPr>
          <p:spPr>
            <a:xfrm>
              <a:off x="160020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BF0F4D1-CD91-CD5F-3581-E13715E873CF}"/>
                </a:ext>
              </a:extLst>
            </p:cNvPr>
            <p:cNvSpPr txBox="1"/>
            <p:nvPr/>
          </p:nvSpPr>
          <p:spPr>
            <a:xfrm>
              <a:off x="1189426" y="4140355"/>
              <a:ext cx="2143125" cy="1815882"/>
            </a:xfrm>
            <a:prstGeom prst="rect">
              <a:avLst/>
            </a:prstGeom>
            <a:noFill/>
          </p:spPr>
          <p:txBody>
            <a:bodyPr wrap="square" rtlCol="0">
              <a:spAutoFit/>
            </a:bodyPr>
            <a:lstStyle/>
            <a:p>
              <a:pPr algn="ctr"/>
              <a:r>
                <a:rPr lang="en-US" sz="2800" dirty="0">
                  <a:latin typeface="Abadi" panose="020B0604020104020204" pitchFamily="34" charset="0"/>
                </a:rPr>
                <a:t>Federal $ Must </a:t>
              </a:r>
            </a:p>
            <a:p>
              <a:pPr algn="ctr"/>
              <a:r>
                <a:rPr lang="en-US" sz="2800" dirty="0">
                  <a:latin typeface="Abadi" panose="020B0604020104020204" pitchFamily="34" charset="0"/>
                </a:rPr>
                <a:t>Follow </a:t>
              </a:r>
            </a:p>
            <a:p>
              <a:pPr algn="ctr"/>
              <a:r>
                <a:rPr lang="en-US" sz="2800" dirty="0">
                  <a:latin typeface="Abadi" panose="020B0604020104020204" pitchFamily="34" charset="0"/>
                </a:rPr>
                <a:t>PDP</a:t>
              </a:r>
            </a:p>
          </p:txBody>
        </p:sp>
        <p:grpSp>
          <p:nvGrpSpPr>
            <p:cNvPr id="27" name="Group 26">
              <a:extLst>
                <a:ext uri="{FF2B5EF4-FFF2-40B4-BE49-F238E27FC236}">
                  <a16:creationId xmlns:a16="http://schemas.microsoft.com/office/drawing/2014/main" id="{E0C98B63-A324-F2DA-B905-C467F94D0113}"/>
                </a:ext>
              </a:extLst>
            </p:cNvPr>
            <p:cNvGrpSpPr/>
            <p:nvPr/>
          </p:nvGrpSpPr>
          <p:grpSpPr>
            <a:xfrm>
              <a:off x="1614483" y="2694955"/>
              <a:ext cx="992985" cy="1153033"/>
              <a:chOff x="1614483" y="2694955"/>
              <a:chExt cx="992985" cy="1153033"/>
            </a:xfrm>
          </p:grpSpPr>
          <p:grpSp>
            <p:nvGrpSpPr>
              <p:cNvPr id="23" name="Group 22">
                <a:extLst>
                  <a:ext uri="{FF2B5EF4-FFF2-40B4-BE49-F238E27FC236}">
                    <a16:creationId xmlns:a16="http://schemas.microsoft.com/office/drawing/2014/main" id="{20CE8128-8464-74EF-941C-89F336B4A974}"/>
                  </a:ext>
                </a:extLst>
              </p:cNvPr>
              <p:cNvGrpSpPr/>
              <p:nvPr/>
            </p:nvGrpSpPr>
            <p:grpSpPr>
              <a:xfrm>
                <a:off x="1707354" y="2755144"/>
                <a:ext cx="900114" cy="1038225"/>
                <a:chOff x="1743075" y="2590800"/>
                <a:chExt cx="900114" cy="1038225"/>
              </a:xfrm>
            </p:grpSpPr>
            <p:cxnSp>
              <p:nvCxnSpPr>
                <p:cNvPr id="15" name="Straight Connector 14">
                  <a:extLst>
                    <a:ext uri="{FF2B5EF4-FFF2-40B4-BE49-F238E27FC236}">
                      <a16:creationId xmlns:a16="http://schemas.microsoft.com/office/drawing/2014/main" id="{5A4E03AB-3B09-3FAA-65C6-D89340DE500A}"/>
                    </a:ext>
                  </a:extLst>
                </p:cNvPr>
                <p:cNvCxnSpPr>
                  <a:cxnSpLocks/>
                </p:cNvCxnSpPr>
                <p:nvPr/>
              </p:nvCxnSpPr>
              <p:spPr>
                <a:xfrm>
                  <a:off x="1743075" y="36290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A65069F-5F04-F5CC-10A4-85568D11B371}"/>
                    </a:ext>
                  </a:extLst>
                </p:cNvPr>
                <p:cNvCxnSpPr>
                  <a:cxnSpLocks/>
                </p:cNvCxnSpPr>
                <p:nvPr/>
              </p:nvCxnSpPr>
              <p:spPr>
                <a:xfrm>
                  <a:off x="2043113" y="3295650"/>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254DF46-B213-98B0-4AC6-1DC6E9679BA2}"/>
                    </a:ext>
                  </a:extLst>
                </p:cNvPr>
                <p:cNvCxnSpPr>
                  <a:cxnSpLocks/>
                </p:cNvCxnSpPr>
                <p:nvPr/>
              </p:nvCxnSpPr>
              <p:spPr>
                <a:xfrm>
                  <a:off x="2343151" y="29432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6BFA0EB-0323-4E1E-7C1B-28FADA766A0C}"/>
                    </a:ext>
                  </a:extLst>
                </p:cNvPr>
                <p:cNvCxnSpPr>
                  <a:cxnSpLocks/>
                </p:cNvCxnSpPr>
                <p:nvPr/>
              </p:nvCxnSpPr>
              <p:spPr>
                <a:xfrm flipV="1">
                  <a:off x="2043113" y="32766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89BBB2C-FE91-A05C-187B-7D8D625B988D}"/>
                    </a:ext>
                  </a:extLst>
                </p:cNvPr>
                <p:cNvCxnSpPr>
                  <a:cxnSpLocks/>
                </p:cNvCxnSpPr>
                <p:nvPr/>
              </p:nvCxnSpPr>
              <p:spPr>
                <a:xfrm flipV="1">
                  <a:off x="2343151" y="2943225"/>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BBE395D-9514-FE6A-0C3E-06E93BD2C510}"/>
                    </a:ext>
                  </a:extLst>
                </p:cNvPr>
                <p:cNvCxnSpPr>
                  <a:cxnSpLocks/>
                </p:cNvCxnSpPr>
                <p:nvPr/>
              </p:nvCxnSpPr>
              <p:spPr>
                <a:xfrm flipV="1">
                  <a:off x="2643189" y="25908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431BB996-33FC-B303-5DAA-616C9D3B8D28}"/>
                  </a:ext>
                </a:extLst>
              </p:cNvPr>
              <p:cNvSpPr txBox="1"/>
              <p:nvPr/>
            </p:nvSpPr>
            <p:spPr>
              <a:xfrm>
                <a:off x="1614483" y="3386323"/>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sp>
            <p:nvSpPr>
              <p:cNvPr id="25" name="TextBox 24">
                <a:extLst>
                  <a:ext uri="{FF2B5EF4-FFF2-40B4-BE49-F238E27FC236}">
                    <a16:creationId xmlns:a16="http://schemas.microsoft.com/office/drawing/2014/main" id="{63EFF8E1-7114-B5D4-3378-BC7098297DBA}"/>
                  </a:ext>
                </a:extLst>
              </p:cNvPr>
              <p:cNvSpPr txBox="1"/>
              <p:nvPr/>
            </p:nvSpPr>
            <p:spPr>
              <a:xfrm>
                <a:off x="1914516" y="3037431"/>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D</a:t>
                </a:r>
              </a:p>
            </p:txBody>
          </p:sp>
          <p:sp>
            <p:nvSpPr>
              <p:cNvPr id="26" name="TextBox 25">
                <a:extLst>
                  <a:ext uri="{FF2B5EF4-FFF2-40B4-BE49-F238E27FC236}">
                    <a16:creationId xmlns:a16="http://schemas.microsoft.com/office/drawing/2014/main" id="{9A97EF8E-EAA9-EE32-5210-48B336A814AC}"/>
                  </a:ext>
                </a:extLst>
              </p:cNvPr>
              <p:cNvSpPr txBox="1"/>
              <p:nvPr/>
            </p:nvSpPr>
            <p:spPr>
              <a:xfrm>
                <a:off x="2260989" y="2694955"/>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grpSp>
      </p:grpSp>
      <p:sp>
        <p:nvSpPr>
          <p:cNvPr id="35" name="TextBox 34">
            <a:extLst>
              <a:ext uri="{FF2B5EF4-FFF2-40B4-BE49-F238E27FC236}">
                <a16:creationId xmlns:a16="http://schemas.microsoft.com/office/drawing/2014/main" id="{DB30445E-ACC8-BD48-DF74-88ED73847E00}"/>
              </a:ext>
            </a:extLst>
          </p:cNvPr>
          <p:cNvSpPr txBox="1"/>
          <p:nvPr/>
        </p:nvSpPr>
        <p:spPr>
          <a:xfrm>
            <a:off x="9815515" y="6433799"/>
            <a:ext cx="2376485" cy="461665"/>
          </a:xfrm>
          <a:prstGeom prst="rect">
            <a:avLst/>
          </a:prstGeom>
          <a:noFill/>
        </p:spPr>
        <p:txBody>
          <a:bodyPr wrap="square" rtlCol="0">
            <a:spAutoFit/>
          </a:bodyPr>
          <a:lstStyle/>
          <a:p>
            <a:r>
              <a:rPr lang="en-US" sz="2400" dirty="0">
                <a:latin typeface="Abadi" panose="020B0604020104020204" pitchFamily="34" charset="0"/>
              </a:rPr>
              <a:t>PDP Chapter 6</a:t>
            </a:r>
          </a:p>
        </p:txBody>
      </p:sp>
      <p:grpSp>
        <p:nvGrpSpPr>
          <p:cNvPr id="42" name="Group 41">
            <a:extLst>
              <a:ext uri="{FF2B5EF4-FFF2-40B4-BE49-F238E27FC236}">
                <a16:creationId xmlns:a16="http://schemas.microsoft.com/office/drawing/2014/main" id="{7DB6D8A6-70BE-4922-7ABF-F62347A050CA}"/>
              </a:ext>
            </a:extLst>
          </p:cNvPr>
          <p:cNvGrpSpPr/>
          <p:nvPr/>
        </p:nvGrpSpPr>
        <p:grpSpPr>
          <a:xfrm>
            <a:off x="7766456" y="2530169"/>
            <a:ext cx="2143125" cy="3327742"/>
            <a:chOff x="8415318" y="2813159"/>
            <a:chExt cx="2143125" cy="3327742"/>
          </a:xfrm>
        </p:grpSpPr>
        <p:sp>
          <p:nvSpPr>
            <p:cNvPr id="37" name="Rectangle: Rounded Corners 36">
              <a:extLst>
                <a:ext uri="{FF2B5EF4-FFF2-40B4-BE49-F238E27FC236}">
                  <a16:creationId xmlns:a16="http://schemas.microsoft.com/office/drawing/2014/main" id="{8CDD844F-5D5F-7732-C626-297993AFD74A}"/>
                </a:ext>
              </a:extLst>
            </p:cNvPr>
            <p:cNvSpPr/>
            <p:nvPr/>
          </p:nvSpPr>
          <p:spPr>
            <a:xfrm>
              <a:off x="8805862" y="2813159"/>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39" name="TextBox 38">
              <a:extLst>
                <a:ext uri="{FF2B5EF4-FFF2-40B4-BE49-F238E27FC236}">
                  <a16:creationId xmlns:a16="http://schemas.microsoft.com/office/drawing/2014/main" id="{4E0013B5-51E4-A106-1C58-628C7FF9401A}"/>
                </a:ext>
              </a:extLst>
            </p:cNvPr>
            <p:cNvSpPr txBox="1"/>
            <p:nvPr/>
          </p:nvSpPr>
          <p:spPr>
            <a:xfrm>
              <a:off x="8415318" y="4325019"/>
              <a:ext cx="2143125" cy="1815882"/>
            </a:xfrm>
            <a:prstGeom prst="rect">
              <a:avLst/>
            </a:prstGeom>
            <a:noFill/>
          </p:spPr>
          <p:txBody>
            <a:bodyPr wrap="square" rtlCol="0">
              <a:spAutoFit/>
            </a:bodyPr>
            <a:lstStyle/>
            <a:p>
              <a:pPr algn="ctr"/>
              <a:r>
                <a:rPr lang="en-US" sz="2800" dirty="0">
                  <a:latin typeface="Abadi" panose="020B0604020104020204" pitchFamily="34" charset="0"/>
                </a:rPr>
                <a:t>Final Design Starts After PFPR Report Acceptance</a:t>
              </a:r>
            </a:p>
          </p:txBody>
        </p:sp>
        <p:pic>
          <p:nvPicPr>
            <p:cNvPr id="41" name="Graphic 40" descr="Blueprint with solid fill">
              <a:extLst>
                <a:ext uri="{FF2B5EF4-FFF2-40B4-BE49-F238E27FC236}">
                  <a16:creationId xmlns:a16="http://schemas.microsoft.com/office/drawing/2014/main" id="{DA86551C-29CF-23B3-6123-610A032BBDA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8963024" y="2992375"/>
              <a:ext cx="914400" cy="914400"/>
            </a:xfrm>
            <a:prstGeom prst="rect">
              <a:avLst/>
            </a:prstGeom>
          </p:spPr>
        </p:pic>
      </p:grpSp>
      <p:grpSp>
        <p:nvGrpSpPr>
          <p:cNvPr id="4" name="Group 3">
            <a:extLst>
              <a:ext uri="{FF2B5EF4-FFF2-40B4-BE49-F238E27FC236}">
                <a16:creationId xmlns:a16="http://schemas.microsoft.com/office/drawing/2014/main" id="{07A0A3BD-C740-583B-EF67-F92F39C07C89}"/>
              </a:ext>
            </a:extLst>
          </p:cNvPr>
          <p:cNvGrpSpPr/>
          <p:nvPr/>
        </p:nvGrpSpPr>
        <p:grpSpPr>
          <a:xfrm>
            <a:off x="4824366" y="2530169"/>
            <a:ext cx="2143125" cy="3327742"/>
            <a:chOff x="4824366" y="2530169"/>
            <a:chExt cx="2143125" cy="3327742"/>
          </a:xfrm>
        </p:grpSpPr>
        <p:grpSp>
          <p:nvGrpSpPr>
            <p:cNvPr id="34" name="Group 33">
              <a:extLst>
                <a:ext uri="{FF2B5EF4-FFF2-40B4-BE49-F238E27FC236}">
                  <a16:creationId xmlns:a16="http://schemas.microsoft.com/office/drawing/2014/main" id="{14C46D63-4896-985D-B8F4-2B5631782BFC}"/>
                </a:ext>
              </a:extLst>
            </p:cNvPr>
            <p:cNvGrpSpPr/>
            <p:nvPr/>
          </p:nvGrpSpPr>
          <p:grpSpPr>
            <a:xfrm>
              <a:off x="4824366" y="2530169"/>
              <a:ext cx="2143125" cy="3327742"/>
              <a:chOff x="6830618" y="2704435"/>
              <a:chExt cx="2143125" cy="3327742"/>
            </a:xfrm>
          </p:grpSpPr>
          <p:sp>
            <p:nvSpPr>
              <p:cNvPr id="28" name="Rectangle: Rounded Corners 27">
                <a:extLst>
                  <a:ext uri="{FF2B5EF4-FFF2-40B4-BE49-F238E27FC236}">
                    <a16:creationId xmlns:a16="http://schemas.microsoft.com/office/drawing/2014/main" id="{6B30275C-9EBB-066E-C1FC-84978A3C54EB}"/>
                  </a:ext>
                </a:extLst>
              </p:cNvPr>
              <p:cNvSpPr/>
              <p:nvPr/>
            </p:nvSpPr>
            <p:spPr>
              <a:xfrm>
                <a:off x="7266388" y="2704435"/>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32" name="TextBox 31">
                <a:extLst>
                  <a:ext uri="{FF2B5EF4-FFF2-40B4-BE49-F238E27FC236}">
                    <a16:creationId xmlns:a16="http://schemas.microsoft.com/office/drawing/2014/main" id="{FC9CB639-67A3-AA53-0D8A-CEDD9A6DE6CC}"/>
                  </a:ext>
                </a:extLst>
              </p:cNvPr>
              <p:cNvSpPr txBox="1"/>
              <p:nvPr/>
            </p:nvSpPr>
            <p:spPr>
              <a:xfrm>
                <a:off x="6830618" y="4216295"/>
                <a:ext cx="2143125" cy="1815882"/>
              </a:xfrm>
              <a:prstGeom prst="rect">
                <a:avLst/>
              </a:prstGeom>
              <a:noFill/>
            </p:spPr>
            <p:txBody>
              <a:bodyPr wrap="square" rtlCol="0">
                <a:spAutoFit/>
              </a:bodyPr>
              <a:lstStyle/>
              <a:p>
                <a:pPr algn="ctr"/>
                <a:r>
                  <a:rPr lang="en-US" sz="2800" dirty="0">
                    <a:latin typeface="Abadi" panose="020B0604020104020204" pitchFamily="34" charset="0"/>
                  </a:rPr>
                  <a:t>All Projects have Preliminary Design</a:t>
                </a:r>
              </a:p>
            </p:txBody>
          </p:sp>
        </p:grpSp>
        <p:pic>
          <p:nvPicPr>
            <p:cNvPr id="3" name="Graphic 2" descr="Cave Drawing with solid fill">
              <a:extLst>
                <a:ext uri="{FF2B5EF4-FFF2-40B4-BE49-F238E27FC236}">
                  <a16:creationId xmlns:a16="http://schemas.microsoft.com/office/drawing/2014/main" id="{E427D354-5F72-B7A5-7D58-5D6233E0EAE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438729" y="2738162"/>
              <a:ext cx="914400" cy="914400"/>
            </a:xfrm>
            <a:prstGeom prst="rect">
              <a:avLst/>
            </a:prstGeom>
          </p:spPr>
        </p:pic>
      </p:grpSp>
    </p:spTree>
    <p:extLst>
      <p:ext uri="{BB962C8B-B14F-4D97-AF65-F5344CB8AC3E}">
        <p14:creationId xmlns:p14="http://schemas.microsoft.com/office/powerpoint/2010/main" val="428869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3F9B68C-F9A1-0607-25CF-9A5F4049C870}"/>
              </a:ext>
            </a:extLst>
          </p:cNvPr>
          <p:cNvGrpSpPr/>
          <p:nvPr/>
        </p:nvGrpSpPr>
        <p:grpSpPr>
          <a:xfrm>
            <a:off x="123235" y="6325870"/>
            <a:ext cx="450215" cy="454660"/>
            <a:chOff x="0" y="0"/>
            <a:chExt cx="450700" cy="455033"/>
          </a:xfrm>
        </p:grpSpPr>
        <p:sp>
          <p:nvSpPr>
            <p:cNvPr id="7" name="Partial Circle 6">
              <a:extLst>
                <a:ext uri="{FF2B5EF4-FFF2-40B4-BE49-F238E27FC236}">
                  <a16:creationId xmlns:a16="http://schemas.microsoft.com/office/drawing/2014/main" id="{A49B5974-FFAD-FCDD-87CB-CDB841762E67}"/>
                </a:ext>
              </a:extLst>
            </p:cNvPr>
            <p:cNvSpPr/>
            <p:nvPr/>
          </p:nvSpPr>
          <p:spPr>
            <a:xfrm>
              <a:off x="0" y="0"/>
              <a:ext cx="450700" cy="455033"/>
            </a:xfrm>
            <a:prstGeom prst="pie">
              <a:avLst>
                <a:gd name="adj1" fmla="val 5385904"/>
                <a:gd name="adj2" fmla="val 1620000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Isosceles Triangle 7">
              <a:extLst>
                <a:ext uri="{FF2B5EF4-FFF2-40B4-BE49-F238E27FC236}">
                  <a16:creationId xmlns:a16="http://schemas.microsoft.com/office/drawing/2014/main" id="{1E994894-4E73-22A5-87B2-9879140F34BE}"/>
                </a:ext>
              </a:extLst>
            </p:cNvPr>
            <p:cNvSpPr/>
            <p:nvPr/>
          </p:nvSpPr>
          <p:spPr>
            <a:xfrm rot="2741315">
              <a:off x="311360" y="203920"/>
              <a:ext cx="173377" cy="86070"/>
            </a:xfrm>
            <a:prstGeom prst="triangl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43" name="Rectangle 42">
            <a:extLst>
              <a:ext uri="{FF2B5EF4-FFF2-40B4-BE49-F238E27FC236}">
                <a16:creationId xmlns:a16="http://schemas.microsoft.com/office/drawing/2014/main" id="{3FA9FE74-9D72-00AA-D10C-CA31440E1D72}"/>
              </a:ext>
            </a:extLst>
          </p:cNvPr>
          <p:cNvSpPr/>
          <p:nvPr/>
        </p:nvSpPr>
        <p:spPr>
          <a:xfrm>
            <a:off x="1" y="1"/>
            <a:ext cx="12191999" cy="68579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A0B72A46-2B43-429B-8948-53577AF4A148}"/>
              </a:ext>
            </a:extLst>
          </p:cNvPr>
          <p:cNvSpPr txBox="1"/>
          <p:nvPr/>
        </p:nvSpPr>
        <p:spPr>
          <a:xfrm>
            <a:off x="867179" y="405517"/>
            <a:ext cx="10698928" cy="584775"/>
          </a:xfrm>
          <a:prstGeom prst="rect">
            <a:avLst/>
          </a:prstGeom>
          <a:noFill/>
        </p:spPr>
        <p:txBody>
          <a:bodyPr wrap="square" rtlCol="0">
            <a:spAutoFit/>
          </a:bodyPr>
          <a:lstStyle/>
          <a:p>
            <a:r>
              <a:rPr lang="en-US" sz="3200" b="1" dirty="0">
                <a:latin typeface="Abadi" panose="020B0604020104020204" pitchFamily="34" charset="0"/>
              </a:rPr>
              <a:t>P6 Activities for ROW Plans and Environmental Approval</a:t>
            </a:r>
          </a:p>
        </p:txBody>
      </p:sp>
      <p:grpSp>
        <p:nvGrpSpPr>
          <p:cNvPr id="13" name="Group 12">
            <a:extLst>
              <a:ext uri="{FF2B5EF4-FFF2-40B4-BE49-F238E27FC236}">
                <a16:creationId xmlns:a16="http://schemas.microsoft.com/office/drawing/2014/main" id="{A9685758-8A49-1542-F634-A9D542377F5D}"/>
              </a:ext>
            </a:extLst>
          </p:cNvPr>
          <p:cNvGrpSpPr/>
          <p:nvPr/>
        </p:nvGrpSpPr>
        <p:grpSpPr>
          <a:xfrm>
            <a:off x="2890540" y="1827795"/>
            <a:ext cx="6038250" cy="3864267"/>
            <a:chOff x="8263447" y="3009090"/>
            <a:chExt cx="2701700" cy="2750144"/>
          </a:xfrm>
        </p:grpSpPr>
        <p:sp>
          <p:nvSpPr>
            <p:cNvPr id="3" name="Rectangle 2">
              <a:extLst>
                <a:ext uri="{FF2B5EF4-FFF2-40B4-BE49-F238E27FC236}">
                  <a16:creationId xmlns:a16="http://schemas.microsoft.com/office/drawing/2014/main" id="{40586175-CA1F-2DA8-C64F-78A73E0F8A28}"/>
                </a:ext>
              </a:extLst>
            </p:cNvPr>
            <p:cNvSpPr/>
            <p:nvPr/>
          </p:nvSpPr>
          <p:spPr>
            <a:xfrm>
              <a:off x="8263447" y="3028426"/>
              <a:ext cx="1108037" cy="742278"/>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L&amp;D approval</a:t>
              </a:r>
            </a:p>
          </p:txBody>
        </p:sp>
        <p:sp>
          <p:nvSpPr>
            <p:cNvPr id="4" name="Rectangle 3">
              <a:extLst>
                <a:ext uri="{FF2B5EF4-FFF2-40B4-BE49-F238E27FC236}">
                  <a16:creationId xmlns:a16="http://schemas.microsoft.com/office/drawing/2014/main" id="{6BDF5B29-59A1-C38F-F7EE-CDE0EC9A697E}"/>
                </a:ext>
              </a:extLst>
            </p:cNvPr>
            <p:cNvSpPr/>
            <p:nvPr/>
          </p:nvSpPr>
          <p:spPr>
            <a:xfrm>
              <a:off x="8263447" y="4112608"/>
              <a:ext cx="1108037" cy="891092"/>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Abadi" panose="020B0604020104020204" pitchFamily="34" charset="0"/>
                </a:rPr>
                <a:t>ROW plan approval</a:t>
              </a:r>
            </a:p>
          </p:txBody>
        </p:sp>
        <p:sp>
          <p:nvSpPr>
            <p:cNvPr id="5" name="Rectangle 4">
              <a:extLst>
                <a:ext uri="{FF2B5EF4-FFF2-40B4-BE49-F238E27FC236}">
                  <a16:creationId xmlns:a16="http://schemas.microsoft.com/office/drawing/2014/main" id="{09379428-4D62-7C09-796E-B1EBD1E08BB1}"/>
                </a:ext>
              </a:extLst>
            </p:cNvPr>
            <p:cNvSpPr/>
            <p:nvPr/>
          </p:nvSpPr>
          <p:spPr>
            <a:xfrm>
              <a:off x="9744305" y="3009090"/>
              <a:ext cx="1108038" cy="990677"/>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NEPA Doc</a:t>
              </a:r>
            </a:p>
            <a:p>
              <a:pPr algn="ctr"/>
              <a:r>
                <a:rPr lang="en-US" sz="2800" dirty="0">
                  <a:latin typeface="Abadi" panose="020B0604020104020204" pitchFamily="34" charset="0"/>
                </a:rPr>
                <a:t>approval</a:t>
              </a:r>
            </a:p>
          </p:txBody>
        </p:sp>
        <p:sp>
          <p:nvSpPr>
            <p:cNvPr id="9" name="Rectangle 8">
              <a:extLst>
                <a:ext uri="{FF2B5EF4-FFF2-40B4-BE49-F238E27FC236}">
                  <a16:creationId xmlns:a16="http://schemas.microsoft.com/office/drawing/2014/main" id="{9FD86D6B-DA3B-21CC-3BFF-C3E3E8A0D6AB}"/>
                </a:ext>
              </a:extLst>
            </p:cNvPr>
            <p:cNvSpPr/>
            <p:nvPr/>
          </p:nvSpPr>
          <p:spPr>
            <a:xfrm>
              <a:off x="9857110" y="5016956"/>
              <a:ext cx="1108037" cy="742278"/>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Abadi" panose="020B0604020104020204" pitchFamily="34" charset="0"/>
                </a:rPr>
                <a:t>ENV Cert</a:t>
              </a:r>
            </a:p>
          </p:txBody>
        </p:sp>
        <p:sp>
          <p:nvSpPr>
            <p:cNvPr id="10" name="Arrow: Right 9">
              <a:extLst>
                <a:ext uri="{FF2B5EF4-FFF2-40B4-BE49-F238E27FC236}">
                  <a16:creationId xmlns:a16="http://schemas.microsoft.com/office/drawing/2014/main" id="{9AEFF546-C219-246A-7BD3-461483D503E4}"/>
                </a:ext>
              </a:extLst>
            </p:cNvPr>
            <p:cNvSpPr/>
            <p:nvPr/>
          </p:nvSpPr>
          <p:spPr>
            <a:xfrm rot="10800000">
              <a:off x="9371483" y="3240539"/>
              <a:ext cx="364061" cy="333914"/>
            </a:xfrm>
            <a:prstGeom prst="rightArrow">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BCD9903C-16BC-6CD1-81A7-E25F5A492439}"/>
                </a:ext>
              </a:extLst>
            </p:cNvPr>
            <p:cNvSpPr/>
            <p:nvPr/>
          </p:nvSpPr>
          <p:spPr>
            <a:xfrm rot="5400000">
              <a:off x="9844479" y="4378630"/>
              <a:ext cx="990675" cy="259463"/>
            </a:xfrm>
            <a:prstGeom prst="rightArrow">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259BCA2B-1AA2-7D14-45D2-623422366519}"/>
                </a:ext>
              </a:extLst>
            </p:cNvPr>
            <p:cNvSpPr/>
            <p:nvPr/>
          </p:nvSpPr>
          <p:spPr>
            <a:xfrm rot="5400000">
              <a:off x="8682737" y="3828507"/>
              <a:ext cx="333692" cy="218086"/>
            </a:xfrm>
            <a:prstGeom prst="rightArrow">
              <a:avLst/>
            </a:prstGeom>
            <a:solidFill>
              <a:schemeClr val="accent3">
                <a:lumMod val="60000"/>
                <a:lumOff val="40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3B9FA4EA-B115-5700-DF45-E4A0F4F3C00A}"/>
              </a:ext>
            </a:extLst>
          </p:cNvPr>
          <p:cNvSpPr txBox="1"/>
          <p:nvPr/>
        </p:nvSpPr>
        <p:spPr>
          <a:xfrm>
            <a:off x="867179" y="2037422"/>
            <a:ext cx="1853546" cy="584775"/>
          </a:xfrm>
          <a:prstGeom prst="rect">
            <a:avLst/>
          </a:prstGeom>
          <a:noFill/>
          <a:ln>
            <a:noFill/>
          </a:ln>
        </p:spPr>
        <p:txBody>
          <a:bodyPr wrap="square" rtlCol="0">
            <a:spAutoFit/>
          </a:bodyPr>
          <a:lstStyle/>
          <a:p>
            <a:r>
              <a:rPr lang="en-US" sz="3200" dirty="0">
                <a:solidFill>
                  <a:schemeClr val="bg1"/>
                </a:solidFill>
                <a:latin typeface="Abadi" panose="020B0604020104020204" pitchFamily="34" charset="0"/>
              </a:rPr>
              <a:t>3/18/26</a:t>
            </a:r>
          </a:p>
        </p:txBody>
      </p:sp>
      <p:sp>
        <p:nvSpPr>
          <p:cNvPr id="15" name="TextBox 14">
            <a:extLst>
              <a:ext uri="{FF2B5EF4-FFF2-40B4-BE49-F238E27FC236}">
                <a16:creationId xmlns:a16="http://schemas.microsoft.com/office/drawing/2014/main" id="{05C5465A-0B6E-0381-50FB-EF4042A63B83}"/>
              </a:ext>
            </a:extLst>
          </p:cNvPr>
          <p:cNvSpPr txBox="1"/>
          <p:nvPr/>
        </p:nvSpPr>
        <p:spPr>
          <a:xfrm>
            <a:off x="9087381" y="2037422"/>
            <a:ext cx="1853546" cy="584775"/>
          </a:xfrm>
          <a:prstGeom prst="rect">
            <a:avLst/>
          </a:prstGeom>
          <a:noFill/>
        </p:spPr>
        <p:txBody>
          <a:bodyPr wrap="square" rtlCol="0">
            <a:spAutoFit/>
          </a:bodyPr>
          <a:lstStyle/>
          <a:p>
            <a:r>
              <a:rPr lang="en-US" sz="3200" dirty="0">
                <a:solidFill>
                  <a:schemeClr val="bg1"/>
                </a:solidFill>
                <a:latin typeface="Abadi" panose="020B0604020104020204" pitchFamily="34" charset="0"/>
              </a:rPr>
              <a:t>3/2/26</a:t>
            </a:r>
          </a:p>
        </p:txBody>
      </p:sp>
      <p:sp>
        <p:nvSpPr>
          <p:cNvPr id="16" name="TextBox 15">
            <a:extLst>
              <a:ext uri="{FF2B5EF4-FFF2-40B4-BE49-F238E27FC236}">
                <a16:creationId xmlns:a16="http://schemas.microsoft.com/office/drawing/2014/main" id="{B2482A01-AEC9-5112-FE3F-AFA7F8A7393B}"/>
              </a:ext>
            </a:extLst>
          </p:cNvPr>
          <p:cNvSpPr txBox="1"/>
          <p:nvPr/>
        </p:nvSpPr>
        <p:spPr>
          <a:xfrm>
            <a:off x="9249179" y="4878181"/>
            <a:ext cx="1853546" cy="584775"/>
          </a:xfrm>
          <a:prstGeom prst="rect">
            <a:avLst/>
          </a:prstGeom>
          <a:noFill/>
        </p:spPr>
        <p:txBody>
          <a:bodyPr wrap="square" rtlCol="0">
            <a:spAutoFit/>
          </a:bodyPr>
          <a:lstStyle/>
          <a:p>
            <a:r>
              <a:rPr lang="en-US" sz="3200" dirty="0">
                <a:solidFill>
                  <a:schemeClr val="bg1"/>
                </a:solidFill>
                <a:latin typeface="Abadi" panose="020B0604020104020204" pitchFamily="34" charset="0"/>
              </a:rPr>
              <a:t>3/16/26</a:t>
            </a:r>
          </a:p>
        </p:txBody>
      </p:sp>
      <p:sp>
        <p:nvSpPr>
          <p:cNvPr id="18" name="TextBox 17">
            <a:extLst>
              <a:ext uri="{FF2B5EF4-FFF2-40B4-BE49-F238E27FC236}">
                <a16:creationId xmlns:a16="http://schemas.microsoft.com/office/drawing/2014/main" id="{6ADDBDF1-5E63-7FFB-A99E-8A41558948F5}"/>
              </a:ext>
            </a:extLst>
          </p:cNvPr>
          <p:cNvSpPr txBox="1"/>
          <p:nvPr/>
        </p:nvSpPr>
        <p:spPr>
          <a:xfrm>
            <a:off x="811523" y="3752087"/>
            <a:ext cx="1853546" cy="584775"/>
          </a:xfrm>
          <a:prstGeom prst="rect">
            <a:avLst/>
          </a:prstGeom>
          <a:noFill/>
          <a:ln>
            <a:noFill/>
          </a:ln>
        </p:spPr>
        <p:txBody>
          <a:bodyPr wrap="square" rtlCol="0">
            <a:spAutoFit/>
          </a:bodyPr>
          <a:lstStyle/>
          <a:p>
            <a:r>
              <a:rPr lang="en-US" sz="3200" dirty="0">
                <a:solidFill>
                  <a:schemeClr val="bg1"/>
                </a:solidFill>
                <a:latin typeface="Abadi" panose="020B0604020104020204" pitchFamily="34" charset="0"/>
              </a:rPr>
              <a:t>3/18/26</a:t>
            </a:r>
          </a:p>
        </p:txBody>
      </p:sp>
      <p:sp>
        <p:nvSpPr>
          <p:cNvPr id="19" name="TextBox 18">
            <a:extLst>
              <a:ext uri="{FF2B5EF4-FFF2-40B4-BE49-F238E27FC236}">
                <a16:creationId xmlns:a16="http://schemas.microsoft.com/office/drawing/2014/main" id="{411714BC-1B27-CEF8-A91C-6538CC061077}"/>
              </a:ext>
            </a:extLst>
          </p:cNvPr>
          <p:cNvSpPr txBox="1"/>
          <p:nvPr/>
        </p:nvSpPr>
        <p:spPr>
          <a:xfrm>
            <a:off x="4053589" y="6082483"/>
            <a:ext cx="4326108" cy="523220"/>
          </a:xfrm>
          <a:prstGeom prst="rect">
            <a:avLst/>
          </a:prstGeom>
          <a:solidFill>
            <a:srgbClr val="FF0000"/>
          </a:solidFill>
        </p:spPr>
        <p:txBody>
          <a:bodyPr wrap="square" rtlCol="0">
            <a:spAutoFit/>
          </a:bodyPr>
          <a:lstStyle/>
          <a:p>
            <a:r>
              <a:rPr lang="en-US" sz="2800" b="1" dirty="0">
                <a:solidFill>
                  <a:schemeClr val="bg1"/>
                </a:solidFill>
              </a:rPr>
              <a:t>ENV is CRITICAL PATH</a:t>
            </a:r>
          </a:p>
        </p:txBody>
      </p:sp>
    </p:spTree>
    <p:extLst>
      <p:ext uri="{BB962C8B-B14F-4D97-AF65-F5344CB8AC3E}">
        <p14:creationId xmlns:p14="http://schemas.microsoft.com/office/powerpoint/2010/main" val="970986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5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1500"/>
                            </p:stCondLst>
                            <p:childTnLst>
                              <p:par>
                                <p:cTn id="11" presetID="1" presetClass="entr" presetSubtype="0" fill="hold" grpId="0" nodeType="afterEffect">
                                  <p:stCondLst>
                                    <p:cond delay="1500"/>
                                  </p:stCondLst>
                                  <p:childTnLst>
                                    <p:set>
                                      <p:cBhvr>
                                        <p:cTn id="12" dur="1" fill="hold">
                                          <p:stCondLst>
                                            <p:cond delay="0"/>
                                          </p:stCondLst>
                                        </p:cTn>
                                        <p:tgtEl>
                                          <p:spTgt spid="14"/>
                                        </p:tgtEl>
                                        <p:attrNameLst>
                                          <p:attrName>style.visibility</p:attrName>
                                        </p:attrNameLst>
                                      </p:cBhvr>
                                      <p:to>
                                        <p:strVal val="visible"/>
                                      </p:to>
                                    </p:set>
                                  </p:childTnLst>
                                </p:cTn>
                              </p:par>
                            </p:childTnLst>
                          </p:cTn>
                        </p:par>
                        <p:par>
                          <p:cTn id="13" fill="hold">
                            <p:stCondLst>
                              <p:cond delay="3000"/>
                            </p:stCondLst>
                            <p:childTnLst>
                              <p:par>
                                <p:cTn id="14" presetID="1" presetClass="entr" presetSubtype="0" fill="hold" grpId="0" nodeType="afterEffect">
                                  <p:stCondLst>
                                    <p:cond delay="1500"/>
                                  </p:stCondLst>
                                  <p:childTnLst>
                                    <p:set>
                                      <p:cBhvr>
                                        <p:cTn id="15" dur="1" fill="hold">
                                          <p:stCondLst>
                                            <p:cond delay="0"/>
                                          </p:stCondLst>
                                        </p:cTn>
                                        <p:tgtEl>
                                          <p:spTgt spid="18"/>
                                        </p:tgtEl>
                                        <p:attrNameLst>
                                          <p:attrName>style.visibility</p:attrName>
                                        </p:attrNameLst>
                                      </p:cBhvr>
                                      <p:to>
                                        <p:strVal val="visible"/>
                                      </p:to>
                                    </p:set>
                                  </p:childTnLst>
                                </p:cTn>
                              </p:par>
                            </p:childTnLst>
                          </p:cTn>
                        </p:par>
                        <p:par>
                          <p:cTn id="16" fill="hold">
                            <p:stCondLst>
                              <p:cond delay="4500"/>
                            </p:stCondLst>
                            <p:childTnLst>
                              <p:par>
                                <p:cTn id="17" presetID="1" presetClass="entr" presetSubtype="0" fill="hold" grpId="0" nodeType="afterEffect">
                                  <p:stCondLst>
                                    <p:cond delay="200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8" grpId="0"/>
      <p:bldP spid="1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08C125B-E383-3041-BAFC-B4F283189EC8}"/>
              </a:ext>
            </a:extLst>
          </p:cNvPr>
          <p:cNvSpPr/>
          <p:nvPr/>
        </p:nvSpPr>
        <p:spPr>
          <a:xfrm>
            <a:off x="376518" y="141194"/>
            <a:ext cx="11490511" cy="652182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E8BFBBE-2E52-4678-9883-9F629A04F3BC}"/>
              </a:ext>
            </a:extLst>
          </p:cNvPr>
          <p:cNvSpPr txBox="1"/>
          <p:nvPr/>
        </p:nvSpPr>
        <p:spPr>
          <a:xfrm>
            <a:off x="9352617" y="1951672"/>
            <a:ext cx="1905000" cy="1477328"/>
          </a:xfrm>
          <a:prstGeom prst="rect">
            <a:avLst/>
          </a:prstGeom>
          <a:solidFill>
            <a:schemeClr val="accent6">
              <a:lumMod val="40000"/>
              <a:lumOff val="60000"/>
            </a:schemeClr>
          </a:solidFill>
        </p:spPr>
        <p:txBody>
          <a:bodyPr wrap="square" rtlCol="0">
            <a:spAutoFit/>
          </a:bodyPr>
          <a:lstStyle/>
          <a:p>
            <a:r>
              <a:rPr lang="en-US" dirty="0"/>
              <a:t>Fill out anything that is highlighted in gray. Remove the highlight when done.</a:t>
            </a:r>
          </a:p>
        </p:txBody>
      </p:sp>
      <p:pic>
        <p:nvPicPr>
          <p:cNvPr id="4" name="Picture 3">
            <a:extLst>
              <a:ext uri="{FF2B5EF4-FFF2-40B4-BE49-F238E27FC236}">
                <a16:creationId xmlns:a16="http://schemas.microsoft.com/office/drawing/2014/main" id="{5664B086-BD5C-48FD-B827-E1AEC85DFB71}"/>
              </a:ext>
            </a:extLst>
          </p:cNvPr>
          <p:cNvPicPr>
            <a:picLocks noChangeAspect="1"/>
          </p:cNvPicPr>
          <p:nvPr/>
        </p:nvPicPr>
        <p:blipFill>
          <a:blip r:embed="rId3"/>
          <a:stretch>
            <a:fillRect/>
          </a:stretch>
        </p:blipFill>
        <p:spPr>
          <a:xfrm>
            <a:off x="2157629" y="0"/>
            <a:ext cx="6797767" cy="6858000"/>
          </a:xfrm>
          <a:prstGeom prst="rect">
            <a:avLst/>
          </a:prstGeom>
          <a:ln w="63500">
            <a:solidFill>
              <a:srgbClr val="002060"/>
            </a:solidFill>
          </a:ln>
        </p:spPr>
      </p:pic>
      <p:sp>
        <p:nvSpPr>
          <p:cNvPr id="10" name="TextBox 9">
            <a:extLst>
              <a:ext uri="{FF2B5EF4-FFF2-40B4-BE49-F238E27FC236}">
                <a16:creationId xmlns:a16="http://schemas.microsoft.com/office/drawing/2014/main" id="{1B17B29F-9B14-4A0C-B8FB-B3D4CAC0CA59}"/>
              </a:ext>
            </a:extLst>
          </p:cNvPr>
          <p:cNvSpPr txBox="1"/>
          <p:nvPr/>
        </p:nvSpPr>
        <p:spPr>
          <a:xfrm>
            <a:off x="8263600" y="88511"/>
            <a:ext cx="2245874" cy="1754326"/>
          </a:xfrm>
          <a:prstGeom prst="rect">
            <a:avLst/>
          </a:prstGeom>
          <a:solidFill>
            <a:srgbClr val="FFC000"/>
          </a:solidFill>
        </p:spPr>
        <p:txBody>
          <a:bodyPr wrap="square" rtlCol="0">
            <a:spAutoFit/>
          </a:bodyPr>
          <a:lstStyle/>
          <a:p>
            <a:r>
              <a:rPr lang="en-US" dirty="0"/>
              <a:t>Yellow highlights are </a:t>
            </a:r>
          </a:p>
          <a:p>
            <a:r>
              <a:rPr lang="en-US" dirty="0"/>
              <a:t>directions for the preparer. For this template, keep items 1 &amp; 2 after removing the highlight.</a:t>
            </a:r>
          </a:p>
        </p:txBody>
      </p:sp>
      <p:sp>
        <p:nvSpPr>
          <p:cNvPr id="23" name="Arrow: Right 22">
            <a:extLst>
              <a:ext uri="{FF2B5EF4-FFF2-40B4-BE49-F238E27FC236}">
                <a16:creationId xmlns:a16="http://schemas.microsoft.com/office/drawing/2014/main" id="{9BC14EC3-C400-4D88-970B-9607B2197450}"/>
              </a:ext>
            </a:extLst>
          </p:cNvPr>
          <p:cNvSpPr/>
          <p:nvPr/>
        </p:nvSpPr>
        <p:spPr>
          <a:xfrm>
            <a:off x="1577439" y="5629922"/>
            <a:ext cx="763159" cy="20610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1638B059-3995-4E39-9973-E1E9856B0C10}"/>
              </a:ext>
            </a:extLst>
          </p:cNvPr>
          <p:cNvSpPr/>
          <p:nvPr/>
        </p:nvSpPr>
        <p:spPr>
          <a:xfrm>
            <a:off x="1416799" y="968528"/>
            <a:ext cx="928141" cy="1524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Arrow: Right 5">
            <a:extLst>
              <a:ext uri="{FF2B5EF4-FFF2-40B4-BE49-F238E27FC236}">
                <a16:creationId xmlns:a16="http://schemas.microsoft.com/office/drawing/2014/main" id="{0417B5C0-C3A9-4623-93CC-95329A75C117}"/>
              </a:ext>
            </a:extLst>
          </p:cNvPr>
          <p:cNvSpPr/>
          <p:nvPr/>
        </p:nvSpPr>
        <p:spPr>
          <a:xfrm>
            <a:off x="1760408" y="588838"/>
            <a:ext cx="1219200" cy="1524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CC68329-B061-4B93-8262-8935CBB06514}"/>
              </a:ext>
            </a:extLst>
          </p:cNvPr>
          <p:cNvSpPr txBox="1"/>
          <p:nvPr/>
        </p:nvSpPr>
        <p:spPr>
          <a:xfrm>
            <a:off x="425869" y="487340"/>
            <a:ext cx="1334539" cy="369332"/>
          </a:xfrm>
          <a:prstGeom prst="rect">
            <a:avLst/>
          </a:prstGeom>
          <a:solidFill>
            <a:schemeClr val="bg1"/>
          </a:solidFill>
          <a:ln>
            <a:noFill/>
          </a:ln>
        </p:spPr>
        <p:txBody>
          <a:bodyPr wrap="square" rtlCol="0">
            <a:spAutoFit/>
          </a:bodyPr>
          <a:lstStyle/>
          <a:p>
            <a:r>
              <a:rPr lang="en-US" dirty="0">
                <a:solidFill>
                  <a:srgbClr val="0070C0"/>
                </a:solidFill>
              </a:rPr>
              <a:t>Title on PSR</a:t>
            </a:r>
          </a:p>
        </p:txBody>
      </p:sp>
      <p:sp>
        <p:nvSpPr>
          <p:cNvPr id="9" name="TextBox 8">
            <a:extLst>
              <a:ext uri="{FF2B5EF4-FFF2-40B4-BE49-F238E27FC236}">
                <a16:creationId xmlns:a16="http://schemas.microsoft.com/office/drawing/2014/main" id="{79AB322A-004B-4A1F-AE74-5DDE2B2AFAA1}"/>
              </a:ext>
            </a:extLst>
          </p:cNvPr>
          <p:cNvSpPr txBox="1"/>
          <p:nvPr/>
        </p:nvSpPr>
        <p:spPr>
          <a:xfrm>
            <a:off x="137794" y="965674"/>
            <a:ext cx="1371600" cy="1754326"/>
          </a:xfrm>
          <a:prstGeom prst="rect">
            <a:avLst/>
          </a:prstGeom>
          <a:solidFill>
            <a:schemeClr val="bg1"/>
          </a:solidFill>
          <a:ln>
            <a:noFill/>
          </a:ln>
        </p:spPr>
        <p:txBody>
          <a:bodyPr wrap="square" rtlCol="0">
            <a:spAutoFit/>
          </a:bodyPr>
          <a:lstStyle/>
          <a:p>
            <a:r>
              <a:rPr lang="en-US" dirty="0">
                <a:solidFill>
                  <a:srgbClr val="0070C0"/>
                </a:solidFill>
              </a:rPr>
              <a:t>Use the date that you anticipate the letter will be signed</a:t>
            </a:r>
          </a:p>
        </p:txBody>
      </p:sp>
      <p:sp>
        <p:nvSpPr>
          <p:cNvPr id="24" name="Arrow: Right 23">
            <a:extLst>
              <a:ext uri="{FF2B5EF4-FFF2-40B4-BE49-F238E27FC236}">
                <a16:creationId xmlns:a16="http://schemas.microsoft.com/office/drawing/2014/main" id="{62D4E228-A73E-4EE8-9727-866512BE6B1F}"/>
              </a:ext>
            </a:extLst>
          </p:cNvPr>
          <p:cNvSpPr/>
          <p:nvPr/>
        </p:nvSpPr>
        <p:spPr>
          <a:xfrm rot="10800000" flipV="1">
            <a:off x="8598478" y="4311995"/>
            <a:ext cx="1219200" cy="19226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0FF5A14F-6E03-47D8-95D1-898730D860B1}"/>
              </a:ext>
            </a:extLst>
          </p:cNvPr>
          <p:cNvSpPr txBox="1"/>
          <p:nvPr/>
        </p:nvSpPr>
        <p:spPr>
          <a:xfrm>
            <a:off x="9817678" y="3765598"/>
            <a:ext cx="1510124" cy="2308324"/>
          </a:xfrm>
          <a:prstGeom prst="rect">
            <a:avLst/>
          </a:prstGeom>
          <a:solidFill>
            <a:schemeClr val="bg1"/>
          </a:solidFill>
          <a:ln>
            <a:noFill/>
          </a:ln>
        </p:spPr>
        <p:txBody>
          <a:bodyPr wrap="square" rtlCol="0">
            <a:spAutoFit/>
          </a:bodyPr>
          <a:lstStyle/>
          <a:p>
            <a:r>
              <a:rPr lang="en-US" dirty="0">
                <a:solidFill>
                  <a:srgbClr val="0070C0"/>
                </a:solidFill>
              </a:rPr>
              <a:t>Delete steps 3 &amp; 4 after the directions are completed. Step 4 is the directions for the email submission.</a:t>
            </a:r>
          </a:p>
        </p:txBody>
      </p:sp>
      <p:sp>
        <p:nvSpPr>
          <p:cNvPr id="29" name="TextBox 28">
            <a:extLst>
              <a:ext uri="{FF2B5EF4-FFF2-40B4-BE49-F238E27FC236}">
                <a16:creationId xmlns:a16="http://schemas.microsoft.com/office/drawing/2014/main" id="{AB6B52E7-BBDA-4189-9371-1B1DD8B01B65}"/>
              </a:ext>
            </a:extLst>
          </p:cNvPr>
          <p:cNvSpPr txBox="1"/>
          <p:nvPr/>
        </p:nvSpPr>
        <p:spPr>
          <a:xfrm>
            <a:off x="287708" y="3853379"/>
            <a:ext cx="1455853" cy="2585323"/>
          </a:xfrm>
          <a:prstGeom prst="rect">
            <a:avLst/>
          </a:prstGeom>
          <a:solidFill>
            <a:schemeClr val="bg1"/>
          </a:solidFill>
        </p:spPr>
        <p:txBody>
          <a:bodyPr wrap="square" rtlCol="0">
            <a:spAutoFit/>
          </a:bodyPr>
          <a:lstStyle/>
          <a:p>
            <a:r>
              <a:rPr lang="en-US" dirty="0">
                <a:solidFill>
                  <a:srgbClr val="7030A0"/>
                </a:solidFill>
              </a:rPr>
              <a:t>Initials are always</a:t>
            </a:r>
          </a:p>
          <a:p>
            <a:r>
              <a:rPr lang="en-US" dirty="0">
                <a:solidFill>
                  <a:srgbClr val="7030A0"/>
                </a:solidFill>
              </a:rPr>
              <a:t>Office Head: Asst. Office Head: District Program Manager: Project Manager</a:t>
            </a:r>
          </a:p>
        </p:txBody>
      </p:sp>
    </p:spTree>
    <p:extLst>
      <p:ext uri="{BB962C8B-B14F-4D97-AF65-F5344CB8AC3E}">
        <p14:creationId xmlns:p14="http://schemas.microsoft.com/office/powerpoint/2010/main" val="2493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23" grpId="0" animBg="1"/>
      <p:bldP spid="8" grpId="0" animBg="1"/>
      <p:bldP spid="6" grpId="0" animBg="1"/>
      <p:bldP spid="7" grpId="0" animBg="1"/>
      <p:bldP spid="9" grpId="0" animBg="1"/>
      <p:bldP spid="24" grpId="0" animBg="1"/>
      <p:bldP spid="25" grpId="0" animBg="1"/>
      <p:bldP spid="29"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29BC2C-C576-366B-2E9F-10F082E0D8C1}"/>
              </a:ext>
            </a:extLst>
          </p:cNvPr>
          <p:cNvSpPr/>
          <p:nvPr/>
        </p:nvSpPr>
        <p:spPr>
          <a:xfrm>
            <a:off x="376518" y="141194"/>
            <a:ext cx="11490511" cy="652182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31789A9-C309-4C1A-8685-FAA1BAABDE25}"/>
              </a:ext>
            </a:extLst>
          </p:cNvPr>
          <p:cNvPicPr>
            <a:picLocks noChangeAspect="1"/>
          </p:cNvPicPr>
          <p:nvPr/>
        </p:nvPicPr>
        <p:blipFill>
          <a:blip r:embed="rId3"/>
          <a:stretch>
            <a:fillRect/>
          </a:stretch>
        </p:blipFill>
        <p:spPr>
          <a:xfrm>
            <a:off x="3129516" y="47064"/>
            <a:ext cx="5932967" cy="6757147"/>
          </a:xfrm>
          <a:prstGeom prst="rect">
            <a:avLst/>
          </a:prstGeom>
          <a:ln w="63500">
            <a:solidFill>
              <a:srgbClr val="002060"/>
            </a:solidFill>
          </a:ln>
        </p:spPr>
      </p:pic>
      <p:sp>
        <p:nvSpPr>
          <p:cNvPr id="5" name="Rectangle 4">
            <a:extLst>
              <a:ext uri="{FF2B5EF4-FFF2-40B4-BE49-F238E27FC236}">
                <a16:creationId xmlns:a16="http://schemas.microsoft.com/office/drawing/2014/main" id="{8EAF7335-50E6-45DA-B823-68DC68A312A2}"/>
              </a:ext>
            </a:extLst>
          </p:cNvPr>
          <p:cNvSpPr/>
          <p:nvPr/>
        </p:nvSpPr>
        <p:spPr>
          <a:xfrm>
            <a:off x="9412941" y="197689"/>
            <a:ext cx="1828800" cy="115439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blue text is the directions. Delete all blue text. </a:t>
            </a:r>
          </a:p>
        </p:txBody>
      </p:sp>
      <p:sp>
        <p:nvSpPr>
          <p:cNvPr id="17" name="Arrow: Right 16">
            <a:extLst>
              <a:ext uri="{FF2B5EF4-FFF2-40B4-BE49-F238E27FC236}">
                <a16:creationId xmlns:a16="http://schemas.microsoft.com/office/drawing/2014/main" id="{FF130945-ADDB-42BB-B8DB-8F5D5FFE6E58}"/>
              </a:ext>
            </a:extLst>
          </p:cNvPr>
          <p:cNvSpPr/>
          <p:nvPr/>
        </p:nvSpPr>
        <p:spPr>
          <a:xfrm>
            <a:off x="2352864" y="5862901"/>
            <a:ext cx="928217"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6F0CDBBD-6BEB-4328-9534-C9A083F8C3E5}"/>
              </a:ext>
            </a:extLst>
          </p:cNvPr>
          <p:cNvSpPr/>
          <p:nvPr/>
        </p:nvSpPr>
        <p:spPr>
          <a:xfrm>
            <a:off x="2352865" y="2223452"/>
            <a:ext cx="928217"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DA28FEF-57F1-4546-BA1B-F0E58141CCA1}"/>
              </a:ext>
            </a:extLst>
          </p:cNvPr>
          <p:cNvSpPr txBox="1"/>
          <p:nvPr/>
        </p:nvSpPr>
        <p:spPr>
          <a:xfrm>
            <a:off x="1257486" y="5504521"/>
            <a:ext cx="1095378" cy="1200329"/>
          </a:xfrm>
          <a:prstGeom prst="rect">
            <a:avLst/>
          </a:prstGeom>
          <a:solidFill>
            <a:schemeClr val="bg1"/>
          </a:solidFill>
          <a:ln>
            <a:noFill/>
          </a:ln>
        </p:spPr>
        <p:txBody>
          <a:bodyPr wrap="square" rtlCol="0">
            <a:spAutoFit/>
          </a:bodyPr>
          <a:lstStyle/>
          <a:p>
            <a:r>
              <a:rPr lang="en-US" dirty="0">
                <a:solidFill>
                  <a:srgbClr val="0070C0"/>
                </a:solidFill>
              </a:rPr>
              <a:t>Only applies if scope has changed</a:t>
            </a:r>
          </a:p>
        </p:txBody>
      </p:sp>
      <p:sp>
        <p:nvSpPr>
          <p:cNvPr id="20" name="TextBox 19">
            <a:extLst>
              <a:ext uri="{FF2B5EF4-FFF2-40B4-BE49-F238E27FC236}">
                <a16:creationId xmlns:a16="http://schemas.microsoft.com/office/drawing/2014/main" id="{48A476D4-F86D-4C9C-98D4-D523253030E2}"/>
              </a:ext>
            </a:extLst>
          </p:cNvPr>
          <p:cNvSpPr txBox="1"/>
          <p:nvPr/>
        </p:nvSpPr>
        <p:spPr>
          <a:xfrm>
            <a:off x="931726" y="987909"/>
            <a:ext cx="1462454" cy="1477328"/>
          </a:xfrm>
          <a:prstGeom prst="rect">
            <a:avLst/>
          </a:prstGeom>
          <a:solidFill>
            <a:schemeClr val="bg1"/>
          </a:solidFill>
          <a:ln>
            <a:noFill/>
          </a:ln>
        </p:spPr>
        <p:txBody>
          <a:bodyPr wrap="square" rtlCol="0">
            <a:spAutoFit/>
          </a:bodyPr>
          <a:lstStyle/>
          <a:p>
            <a:r>
              <a:rPr lang="en-US" dirty="0">
                <a:solidFill>
                  <a:srgbClr val="0070C0"/>
                </a:solidFill>
              </a:rPr>
              <a:t>Kimberly W. Nesbitt (Office of Program Delivery)</a:t>
            </a:r>
          </a:p>
        </p:txBody>
      </p:sp>
    </p:spTree>
    <p:extLst>
      <p:ext uri="{BB962C8B-B14F-4D97-AF65-F5344CB8AC3E}">
        <p14:creationId xmlns:p14="http://schemas.microsoft.com/office/powerpoint/2010/main" val="321629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19" grpId="0" animBg="1"/>
      <p:bldP spid="18" grpId="0" animBg="1"/>
      <p:bldP spid="2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6EF387D-0102-FBC9-F550-67CF730008BA}"/>
              </a:ext>
            </a:extLst>
          </p:cNvPr>
          <p:cNvSpPr/>
          <p:nvPr/>
        </p:nvSpPr>
        <p:spPr>
          <a:xfrm>
            <a:off x="376518" y="141194"/>
            <a:ext cx="11490511" cy="652182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DA28FEF-57F1-4546-BA1B-F0E58141CCA1}"/>
              </a:ext>
            </a:extLst>
          </p:cNvPr>
          <p:cNvSpPr txBox="1"/>
          <p:nvPr/>
        </p:nvSpPr>
        <p:spPr>
          <a:xfrm>
            <a:off x="283312" y="2286191"/>
            <a:ext cx="1095378" cy="646331"/>
          </a:xfrm>
          <a:prstGeom prst="rect">
            <a:avLst/>
          </a:prstGeom>
          <a:solidFill>
            <a:schemeClr val="bg1"/>
          </a:solidFill>
          <a:ln>
            <a:noFill/>
          </a:ln>
        </p:spPr>
        <p:txBody>
          <a:bodyPr wrap="square" rtlCol="0">
            <a:spAutoFit/>
          </a:bodyPr>
          <a:lstStyle/>
          <a:p>
            <a:r>
              <a:rPr lang="en-US" dirty="0">
                <a:solidFill>
                  <a:srgbClr val="0070C0"/>
                </a:solidFill>
              </a:rPr>
              <a:t>Update header</a:t>
            </a:r>
          </a:p>
        </p:txBody>
      </p:sp>
      <p:pic>
        <p:nvPicPr>
          <p:cNvPr id="3" name="Picture 2">
            <a:extLst>
              <a:ext uri="{FF2B5EF4-FFF2-40B4-BE49-F238E27FC236}">
                <a16:creationId xmlns:a16="http://schemas.microsoft.com/office/drawing/2014/main" id="{38CD6F7B-ADCA-49FC-A5F4-5A777DADD1DA}"/>
              </a:ext>
            </a:extLst>
          </p:cNvPr>
          <p:cNvPicPr>
            <a:picLocks noChangeAspect="1"/>
          </p:cNvPicPr>
          <p:nvPr/>
        </p:nvPicPr>
        <p:blipFill>
          <a:blip r:embed="rId3"/>
          <a:stretch>
            <a:fillRect/>
          </a:stretch>
        </p:blipFill>
        <p:spPr>
          <a:xfrm>
            <a:off x="2071577" y="22773"/>
            <a:ext cx="8048846" cy="6812454"/>
          </a:xfrm>
          <a:prstGeom prst="rect">
            <a:avLst/>
          </a:prstGeom>
          <a:ln w="63500">
            <a:solidFill>
              <a:srgbClr val="002060"/>
            </a:solidFill>
          </a:ln>
        </p:spPr>
      </p:pic>
      <p:sp>
        <p:nvSpPr>
          <p:cNvPr id="7" name="Arrow: Right 6">
            <a:extLst>
              <a:ext uri="{FF2B5EF4-FFF2-40B4-BE49-F238E27FC236}">
                <a16:creationId xmlns:a16="http://schemas.microsoft.com/office/drawing/2014/main" id="{F4B6A2F1-5AC2-4A93-8426-0A0E5FAA1FE8}"/>
              </a:ext>
            </a:extLst>
          </p:cNvPr>
          <p:cNvSpPr/>
          <p:nvPr/>
        </p:nvSpPr>
        <p:spPr>
          <a:xfrm rot="10800000">
            <a:off x="8113408" y="22773"/>
            <a:ext cx="2256067" cy="24178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2A23AFF-352F-4966-8032-A36B5E52BC00}"/>
              </a:ext>
            </a:extLst>
          </p:cNvPr>
          <p:cNvSpPr txBox="1"/>
          <p:nvPr/>
        </p:nvSpPr>
        <p:spPr>
          <a:xfrm>
            <a:off x="10369476" y="22773"/>
            <a:ext cx="1687130" cy="2308324"/>
          </a:xfrm>
          <a:prstGeom prst="rect">
            <a:avLst/>
          </a:prstGeom>
          <a:solidFill>
            <a:schemeClr val="bg1"/>
          </a:solidFill>
          <a:ln>
            <a:noFill/>
          </a:ln>
        </p:spPr>
        <p:txBody>
          <a:bodyPr wrap="square" rtlCol="0">
            <a:spAutoFit/>
          </a:bodyPr>
          <a:lstStyle/>
          <a:p>
            <a:r>
              <a:rPr lang="en-US" dirty="0">
                <a:solidFill>
                  <a:srgbClr val="0070C0"/>
                </a:solidFill>
              </a:rPr>
              <a:t>If not approved yet, write “TBD”; update when approved – for GEPA write date that tech studies were approved.</a:t>
            </a:r>
          </a:p>
        </p:txBody>
      </p:sp>
      <p:sp>
        <p:nvSpPr>
          <p:cNvPr id="9" name="Arrow: Right 8">
            <a:extLst>
              <a:ext uri="{FF2B5EF4-FFF2-40B4-BE49-F238E27FC236}">
                <a16:creationId xmlns:a16="http://schemas.microsoft.com/office/drawing/2014/main" id="{D03A6572-BC8B-48BB-B7B5-FF82C814AC72}"/>
              </a:ext>
            </a:extLst>
          </p:cNvPr>
          <p:cNvSpPr/>
          <p:nvPr/>
        </p:nvSpPr>
        <p:spPr>
          <a:xfrm rot="13343085">
            <a:off x="7259526" y="1828584"/>
            <a:ext cx="3727106" cy="327303"/>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EB8ABA5-30CF-4E53-89B0-1699BB8262C0}"/>
              </a:ext>
            </a:extLst>
          </p:cNvPr>
          <p:cNvSpPr txBox="1"/>
          <p:nvPr/>
        </p:nvSpPr>
        <p:spPr>
          <a:xfrm>
            <a:off x="10369476" y="2609356"/>
            <a:ext cx="1687130" cy="1754326"/>
          </a:xfrm>
          <a:prstGeom prst="rect">
            <a:avLst/>
          </a:prstGeom>
          <a:solidFill>
            <a:schemeClr val="bg1"/>
          </a:solidFill>
          <a:ln>
            <a:noFill/>
          </a:ln>
        </p:spPr>
        <p:txBody>
          <a:bodyPr wrap="square" rtlCol="0">
            <a:spAutoFit/>
          </a:bodyPr>
          <a:lstStyle/>
          <a:p>
            <a:r>
              <a:rPr lang="en-US" dirty="0">
                <a:solidFill>
                  <a:srgbClr val="0070C0"/>
                </a:solidFill>
              </a:rPr>
              <a:t>If GEPA, add a statement that it is under $100 million and technical studies are complete. </a:t>
            </a:r>
          </a:p>
        </p:txBody>
      </p:sp>
      <p:sp>
        <p:nvSpPr>
          <p:cNvPr id="17" name="Arrow: Right 16">
            <a:extLst>
              <a:ext uri="{FF2B5EF4-FFF2-40B4-BE49-F238E27FC236}">
                <a16:creationId xmlns:a16="http://schemas.microsoft.com/office/drawing/2014/main" id="{FF130945-ADDB-42BB-B8DB-8F5D5FFE6E58}"/>
              </a:ext>
            </a:extLst>
          </p:cNvPr>
          <p:cNvSpPr/>
          <p:nvPr/>
        </p:nvSpPr>
        <p:spPr>
          <a:xfrm>
            <a:off x="1430237" y="2464345"/>
            <a:ext cx="776651"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26C82773-6280-4519-927D-D5BE0FD62CC4}"/>
              </a:ext>
            </a:extLst>
          </p:cNvPr>
          <p:cNvSpPr/>
          <p:nvPr/>
        </p:nvSpPr>
        <p:spPr>
          <a:xfrm>
            <a:off x="1378690" y="4236915"/>
            <a:ext cx="980077"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4BD8C2F-AA5A-4974-B115-298136F8ED0B}"/>
              </a:ext>
            </a:extLst>
          </p:cNvPr>
          <p:cNvSpPr txBox="1"/>
          <p:nvPr/>
        </p:nvSpPr>
        <p:spPr>
          <a:xfrm>
            <a:off x="324971" y="4072619"/>
            <a:ext cx="1095378" cy="923330"/>
          </a:xfrm>
          <a:prstGeom prst="rect">
            <a:avLst/>
          </a:prstGeom>
          <a:solidFill>
            <a:schemeClr val="bg1"/>
          </a:solidFill>
          <a:ln>
            <a:noFill/>
          </a:ln>
        </p:spPr>
        <p:txBody>
          <a:bodyPr wrap="square" rtlCol="0">
            <a:spAutoFit/>
          </a:bodyPr>
          <a:lstStyle/>
          <a:p>
            <a:r>
              <a:rPr lang="en-US" dirty="0">
                <a:solidFill>
                  <a:srgbClr val="0070C0"/>
                </a:solidFill>
              </a:rPr>
              <a:t>Choose the one(s) that apply</a:t>
            </a:r>
          </a:p>
        </p:txBody>
      </p:sp>
      <p:sp>
        <p:nvSpPr>
          <p:cNvPr id="19" name="Arrow: Right 18">
            <a:extLst>
              <a:ext uri="{FF2B5EF4-FFF2-40B4-BE49-F238E27FC236}">
                <a16:creationId xmlns:a16="http://schemas.microsoft.com/office/drawing/2014/main" id="{6F0CDBBD-6BEB-4328-9534-C9A083F8C3E5}"/>
              </a:ext>
            </a:extLst>
          </p:cNvPr>
          <p:cNvSpPr/>
          <p:nvPr/>
        </p:nvSpPr>
        <p:spPr>
          <a:xfrm>
            <a:off x="1263705" y="74089"/>
            <a:ext cx="776651"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8A476D4-F86D-4C9C-98D4-D523253030E2}"/>
              </a:ext>
            </a:extLst>
          </p:cNvPr>
          <p:cNvSpPr txBox="1"/>
          <p:nvPr/>
        </p:nvSpPr>
        <p:spPr>
          <a:xfrm>
            <a:off x="214842" y="104098"/>
            <a:ext cx="1275513" cy="1477328"/>
          </a:xfrm>
          <a:prstGeom prst="rect">
            <a:avLst/>
          </a:prstGeom>
          <a:solidFill>
            <a:schemeClr val="bg1"/>
          </a:solidFill>
          <a:ln>
            <a:noFill/>
          </a:ln>
        </p:spPr>
        <p:txBody>
          <a:bodyPr wrap="square" rtlCol="0">
            <a:spAutoFit/>
          </a:bodyPr>
          <a:lstStyle/>
          <a:p>
            <a:r>
              <a:rPr lang="en-US" dirty="0">
                <a:solidFill>
                  <a:srgbClr val="0070C0"/>
                </a:solidFill>
              </a:rPr>
              <a:t>Fill in Document Type (NEPA or GEPA)</a:t>
            </a:r>
          </a:p>
        </p:txBody>
      </p:sp>
    </p:spTree>
    <p:extLst>
      <p:ext uri="{BB962C8B-B14F-4D97-AF65-F5344CB8AC3E}">
        <p14:creationId xmlns:p14="http://schemas.microsoft.com/office/powerpoint/2010/main" val="491089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animBg="1"/>
      <p:bldP spid="8" grpId="0" animBg="1"/>
      <p:bldP spid="9" grpId="0" animBg="1"/>
      <p:bldP spid="10" grpId="0" animBg="1"/>
      <p:bldP spid="17" grpId="0" animBg="1"/>
      <p:bldP spid="11" grpId="0" animBg="1"/>
      <p:bldP spid="12" grpId="0" animBg="1"/>
      <p:bldP spid="19" grpId="0" animBg="1"/>
      <p:bldP spid="2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DFD505C-2594-C85A-7656-D9A4774FA9B6}"/>
              </a:ext>
            </a:extLst>
          </p:cNvPr>
          <p:cNvSpPr/>
          <p:nvPr/>
        </p:nvSpPr>
        <p:spPr>
          <a:xfrm>
            <a:off x="376518" y="141194"/>
            <a:ext cx="11490511" cy="652182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6A4E49D-ABBC-46E9-808D-0E69FAF78373}"/>
              </a:ext>
            </a:extLst>
          </p:cNvPr>
          <p:cNvPicPr>
            <a:picLocks noChangeAspect="1"/>
          </p:cNvPicPr>
          <p:nvPr/>
        </p:nvPicPr>
        <p:blipFill>
          <a:blip r:embed="rId3"/>
          <a:stretch>
            <a:fillRect/>
          </a:stretch>
        </p:blipFill>
        <p:spPr>
          <a:xfrm>
            <a:off x="2951035" y="47064"/>
            <a:ext cx="6289930" cy="6736977"/>
          </a:xfrm>
          <a:prstGeom prst="rect">
            <a:avLst/>
          </a:prstGeom>
          <a:ln w="63500">
            <a:solidFill>
              <a:srgbClr val="002060"/>
            </a:solidFill>
          </a:ln>
        </p:spPr>
      </p:pic>
      <p:sp>
        <p:nvSpPr>
          <p:cNvPr id="17" name="Arrow: Right 16">
            <a:extLst>
              <a:ext uri="{FF2B5EF4-FFF2-40B4-BE49-F238E27FC236}">
                <a16:creationId xmlns:a16="http://schemas.microsoft.com/office/drawing/2014/main" id="{FF130945-ADDB-42BB-B8DB-8F5D5FFE6E58}"/>
              </a:ext>
            </a:extLst>
          </p:cNvPr>
          <p:cNvSpPr/>
          <p:nvPr/>
        </p:nvSpPr>
        <p:spPr>
          <a:xfrm rot="10800000">
            <a:off x="7554770" y="6400202"/>
            <a:ext cx="1954989" cy="280296"/>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DA28FEF-57F1-4546-BA1B-F0E58141CCA1}"/>
              </a:ext>
            </a:extLst>
          </p:cNvPr>
          <p:cNvSpPr txBox="1"/>
          <p:nvPr/>
        </p:nvSpPr>
        <p:spPr>
          <a:xfrm>
            <a:off x="9509758" y="6077036"/>
            <a:ext cx="2248349" cy="646331"/>
          </a:xfrm>
          <a:prstGeom prst="rect">
            <a:avLst/>
          </a:prstGeom>
          <a:solidFill>
            <a:schemeClr val="bg1"/>
          </a:solidFill>
          <a:ln>
            <a:noFill/>
          </a:ln>
        </p:spPr>
        <p:txBody>
          <a:bodyPr wrap="square" rtlCol="0">
            <a:spAutoFit/>
          </a:bodyPr>
          <a:lstStyle/>
          <a:p>
            <a:r>
              <a:rPr lang="en-US" dirty="0">
                <a:solidFill>
                  <a:srgbClr val="0070C0"/>
                </a:solidFill>
              </a:rPr>
              <a:t>Note: Submit a pdf and Word version</a:t>
            </a:r>
          </a:p>
        </p:txBody>
      </p:sp>
      <p:sp>
        <p:nvSpPr>
          <p:cNvPr id="19" name="Arrow: Right 18">
            <a:extLst>
              <a:ext uri="{FF2B5EF4-FFF2-40B4-BE49-F238E27FC236}">
                <a16:creationId xmlns:a16="http://schemas.microsoft.com/office/drawing/2014/main" id="{6F0CDBBD-6BEB-4328-9534-C9A083F8C3E5}"/>
              </a:ext>
            </a:extLst>
          </p:cNvPr>
          <p:cNvSpPr/>
          <p:nvPr/>
        </p:nvSpPr>
        <p:spPr>
          <a:xfrm>
            <a:off x="2440568" y="4095283"/>
            <a:ext cx="776651"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8A476D4-F86D-4C9C-98D4-D523253030E2}"/>
              </a:ext>
            </a:extLst>
          </p:cNvPr>
          <p:cNvSpPr txBox="1"/>
          <p:nvPr/>
        </p:nvSpPr>
        <p:spPr>
          <a:xfrm>
            <a:off x="978114" y="4013902"/>
            <a:ext cx="1462454" cy="923330"/>
          </a:xfrm>
          <a:prstGeom prst="rect">
            <a:avLst/>
          </a:prstGeom>
          <a:solidFill>
            <a:schemeClr val="bg1"/>
          </a:solidFill>
          <a:ln>
            <a:noFill/>
          </a:ln>
        </p:spPr>
        <p:txBody>
          <a:bodyPr wrap="square" rtlCol="0">
            <a:spAutoFit/>
          </a:bodyPr>
          <a:lstStyle/>
          <a:p>
            <a:r>
              <a:rPr lang="en-US" dirty="0">
                <a:solidFill>
                  <a:srgbClr val="0070C0"/>
                </a:solidFill>
              </a:rPr>
              <a:t>Check the location map for this info</a:t>
            </a:r>
          </a:p>
        </p:txBody>
      </p:sp>
    </p:spTree>
    <p:extLst>
      <p:ext uri="{BB962C8B-B14F-4D97-AF65-F5344CB8AC3E}">
        <p14:creationId xmlns:p14="http://schemas.microsoft.com/office/powerpoint/2010/main" val="289829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DD3BA81-0F0A-54F3-36EF-BD06DB2D751C}"/>
              </a:ext>
            </a:extLst>
          </p:cNvPr>
          <p:cNvSpPr/>
          <p:nvPr/>
        </p:nvSpPr>
        <p:spPr>
          <a:xfrm>
            <a:off x="376518" y="141194"/>
            <a:ext cx="11490511" cy="652182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DA28FEF-57F1-4546-BA1B-F0E58141CCA1}"/>
              </a:ext>
            </a:extLst>
          </p:cNvPr>
          <p:cNvSpPr txBox="1"/>
          <p:nvPr/>
        </p:nvSpPr>
        <p:spPr>
          <a:xfrm>
            <a:off x="9399020" y="1434850"/>
            <a:ext cx="1095378" cy="646331"/>
          </a:xfrm>
          <a:prstGeom prst="rect">
            <a:avLst/>
          </a:prstGeom>
          <a:solidFill>
            <a:schemeClr val="bg1"/>
          </a:solidFill>
          <a:ln>
            <a:noFill/>
          </a:ln>
        </p:spPr>
        <p:txBody>
          <a:bodyPr wrap="square" rtlCol="0">
            <a:spAutoFit/>
          </a:bodyPr>
          <a:lstStyle/>
          <a:p>
            <a:r>
              <a:rPr lang="en-US" dirty="0">
                <a:solidFill>
                  <a:srgbClr val="0070C0"/>
                </a:solidFill>
              </a:rPr>
              <a:t>Leave blank line </a:t>
            </a:r>
          </a:p>
        </p:txBody>
      </p:sp>
      <p:sp>
        <p:nvSpPr>
          <p:cNvPr id="20" name="TextBox 19">
            <a:extLst>
              <a:ext uri="{FF2B5EF4-FFF2-40B4-BE49-F238E27FC236}">
                <a16:creationId xmlns:a16="http://schemas.microsoft.com/office/drawing/2014/main" id="{48A476D4-F86D-4C9C-98D4-D523253030E2}"/>
              </a:ext>
            </a:extLst>
          </p:cNvPr>
          <p:cNvSpPr txBox="1"/>
          <p:nvPr/>
        </p:nvSpPr>
        <p:spPr>
          <a:xfrm>
            <a:off x="1612815" y="377817"/>
            <a:ext cx="1462454" cy="646331"/>
          </a:xfrm>
          <a:prstGeom prst="rect">
            <a:avLst/>
          </a:prstGeom>
          <a:solidFill>
            <a:schemeClr val="bg1"/>
          </a:solidFill>
          <a:ln>
            <a:noFill/>
          </a:ln>
        </p:spPr>
        <p:txBody>
          <a:bodyPr wrap="square" rtlCol="0">
            <a:spAutoFit/>
          </a:bodyPr>
          <a:lstStyle/>
          <a:p>
            <a:r>
              <a:rPr lang="en-US" dirty="0">
                <a:solidFill>
                  <a:srgbClr val="0070C0"/>
                </a:solidFill>
              </a:rPr>
              <a:t>Fill out the top</a:t>
            </a:r>
          </a:p>
        </p:txBody>
      </p:sp>
      <p:pic>
        <p:nvPicPr>
          <p:cNvPr id="3" name="Picture 2">
            <a:extLst>
              <a:ext uri="{FF2B5EF4-FFF2-40B4-BE49-F238E27FC236}">
                <a16:creationId xmlns:a16="http://schemas.microsoft.com/office/drawing/2014/main" id="{93F89BBD-4FE1-4750-B2AF-9FC62E68C579}"/>
              </a:ext>
            </a:extLst>
          </p:cNvPr>
          <p:cNvPicPr>
            <a:picLocks noChangeAspect="1"/>
          </p:cNvPicPr>
          <p:nvPr/>
        </p:nvPicPr>
        <p:blipFill>
          <a:blip r:embed="rId3"/>
          <a:stretch>
            <a:fillRect/>
          </a:stretch>
        </p:blipFill>
        <p:spPr>
          <a:xfrm>
            <a:off x="3384607" y="60512"/>
            <a:ext cx="5422785" cy="6736976"/>
          </a:xfrm>
          <a:prstGeom prst="rect">
            <a:avLst/>
          </a:prstGeom>
          <a:ln w="63500">
            <a:solidFill>
              <a:srgbClr val="002060"/>
            </a:solidFill>
          </a:ln>
        </p:spPr>
      </p:pic>
      <p:sp>
        <p:nvSpPr>
          <p:cNvPr id="19" name="Arrow: Right 18">
            <a:extLst>
              <a:ext uri="{FF2B5EF4-FFF2-40B4-BE49-F238E27FC236}">
                <a16:creationId xmlns:a16="http://schemas.microsoft.com/office/drawing/2014/main" id="{6F0CDBBD-6BEB-4328-9534-C9A083F8C3E5}"/>
              </a:ext>
            </a:extLst>
          </p:cNvPr>
          <p:cNvSpPr/>
          <p:nvPr/>
        </p:nvSpPr>
        <p:spPr>
          <a:xfrm>
            <a:off x="3075269" y="459198"/>
            <a:ext cx="776651"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FF130945-ADDB-42BB-B8DB-8F5D5FFE6E58}"/>
              </a:ext>
            </a:extLst>
          </p:cNvPr>
          <p:cNvSpPr/>
          <p:nvPr/>
        </p:nvSpPr>
        <p:spPr>
          <a:xfrm rot="10800000">
            <a:off x="8622369" y="1516230"/>
            <a:ext cx="776651"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C3390B4-17FA-4536-83A8-17F61C940ED4}"/>
              </a:ext>
            </a:extLst>
          </p:cNvPr>
          <p:cNvSpPr/>
          <p:nvPr/>
        </p:nvSpPr>
        <p:spPr>
          <a:xfrm>
            <a:off x="9502714" y="2851803"/>
            <a:ext cx="1828800" cy="115439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blue text is the directions. Delete all blue text. </a:t>
            </a:r>
          </a:p>
        </p:txBody>
      </p:sp>
      <p:sp>
        <p:nvSpPr>
          <p:cNvPr id="8" name="Arrow: Right 7">
            <a:extLst>
              <a:ext uri="{FF2B5EF4-FFF2-40B4-BE49-F238E27FC236}">
                <a16:creationId xmlns:a16="http://schemas.microsoft.com/office/drawing/2014/main" id="{3C02017D-F996-437A-BBF2-B48FFF0A33A5}"/>
              </a:ext>
            </a:extLst>
          </p:cNvPr>
          <p:cNvSpPr/>
          <p:nvPr/>
        </p:nvSpPr>
        <p:spPr>
          <a:xfrm>
            <a:off x="3075270" y="4215410"/>
            <a:ext cx="1234512"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73850555-F363-4611-A268-E982850334D0}"/>
              </a:ext>
            </a:extLst>
          </p:cNvPr>
          <p:cNvSpPr/>
          <p:nvPr/>
        </p:nvSpPr>
        <p:spPr>
          <a:xfrm>
            <a:off x="3075269" y="5691000"/>
            <a:ext cx="1543850" cy="24178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61D737-B67D-46AB-B095-A53B6024E301}"/>
              </a:ext>
            </a:extLst>
          </p:cNvPr>
          <p:cNvSpPr txBox="1"/>
          <p:nvPr/>
        </p:nvSpPr>
        <p:spPr>
          <a:xfrm>
            <a:off x="1612815" y="4107355"/>
            <a:ext cx="1462454" cy="369332"/>
          </a:xfrm>
          <a:prstGeom prst="rect">
            <a:avLst/>
          </a:prstGeom>
          <a:solidFill>
            <a:schemeClr val="bg1"/>
          </a:solidFill>
          <a:ln>
            <a:noFill/>
          </a:ln>
        </p:spPr>
        <p:txBody>
          <a:bodyPr wrap="square" rtlCol="0">
            <a:spAutoFit/>
          </a:bodyPr>
          <a:lstStyle/>
          <a:p>
            <a:r>
              <a:rPr lang="en-US" dirty="0">
                <a:solidFill>
                  <a:srgbClr val="0070C0"/>
                </a:solidFill>
              </a:rPr>
              <a:t>Fill out info</a:t>
            </a:r>
          </a:p>
        </p:txBody>
      </p:sp>
      <p:sp>
        <p:nvSpPr>
          <p:cNvPr id="11" name="TextBox 10">
            <a:extLst>
              <a:ext uri="{FF2B5EF4-FFF2-40B4-BE49-F238E27FC236}">
                <a16:creationId xmlns:a16="http://schemas.microsoft.com/office/drawing/2014/main" id="{4AB540E7-CCF7-4C79-AC30-AC2C3D4AF6A4}"/>
              </a:ext>
            </a:extLst>
          </p:cNvPr>
          <p:cNvSpPr txBox="1"/>
          <p:nvPr/>
        </p:nvSpPr>
        <p:spPr>
          <a:xfrm>
            <a:off x="1612815" y="4675337"/>
            <a:ext cx="1462454" cy="2031325"/>
          </a:xfrm>
          <a:prstGeom prst="rect">
            <a:avLst/>
          </a:prstGeom>
          <a:solidFill>
            <a:schemeClr val="bg1"/>
          </a:solidFill>
          <a:ln>
            <a:noFill/>
          </a:ln>
        </p:spPr>
        <p:txBody>
          <a:bodyPr wrap="square" rtlCol="0">
            <a:spAutoFit/>
          </a:bodyPr>
          <a:lstStyle/>
          <a:p>
            <a:r>
              <a:rPr lang="en-US" dirty="0">
                <a:solidFill>
                  <a:srgbClr val="0070C0"/>
                </a:solidFill>
              </a:rPr>
              <a:t>Fill out info – office head is Kim Nesbitt; include PM’s email and telephone number</a:t>
            </a:r>
          </a:p>
        </p:txBody>
      </p:sp>
    </p:spTree>
    <p:extLst>
      <p:ext uri="{BB962C8B-B14F-4D97-AF65-F5344CB8AC3E}">
        <p14:creationId xmlns:p14="http://schemas.microsoft.com/office/powerpoint/2010/main" val="1379308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19" grpId="0" animBg="1"/>
      <p:bldP spid="17" grpId="0" animBg="1"/>
      <p:bldP spid="7" grpId="0" animBg="1"/>
      <p:bldP spid="8" grpId="0" animBg="1"/>
      <p:bldP spid="9" grpId="0" animBg="1"/>
      <p:bldP spid="10" grpId="0" animBg="1"/>
      <p:bldP spid="11"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018E8-06AF-4683-B262-62F879ED0581}"/>
              </a:ext>
            </a:extLst>
          </p:cNvPr>
          <p:cNvSpPr>
            <a:spLocks noGrp="1"/>
          </p:cNvSpPr>
          <p:nvPr>
            <p:ph type="title"/>
          </p:nvPr>
        </p:nvSpPr>
        <p:spPr>
          <a:xfrm>
            <a:off x="1295402" y="521758"/>
            <a:ext cx="9601196" cy="1303867"/>
          </a:xfrm>
        </p:spPr>
        <p:txBody>
          <a:bodyPr>
            <a:normAutofit fontScale="90000"/>
          </a:bodyPr>
          <a:lstStyle/>
          <a:p>
            <a:r>
              <a:rPr lang="en-US" b="1" dirty="0">
                <a:latin typeface="Abadi" panose="020B0604020104020204" pitchFamily="34" charset="0"/>
              </a:rPr>
              <a:t>Templates Used Between </a:t>
            </a:r>
            <a:br>
              <a:rPr lang="en-US" b="1" dirty="0">
                <a:latin typeface="Abadi" panose="020B0604020104020204" pitchFamily="34" charset="0"/>
              </a:rPr>
            </a:br>
            <a:r>
              <a:rPr lang="en-US" b="1" dirty="0">
                <a:latin typeface="Abadi" panose="020B0604020104020204" pitchFamily="34" charset="0"/>
              </a:rPr>
              <a:t>PFPR Inspection and ROW Authorization</a:t>
            </a:r>
          </a:p>
        </p:txBody>
      </p:sp>
      <p:sp>
        <p:nvSpPr>
          <p:cNvPr id="3" name="Content Placeholder 2">
            <a:extLst>
              <a:ext uri="{FF2B5EF4-FFF2-40B4-BE49-F238E27FC236}">
                <a16:creationId xmlns:a16="http://schemas.microsoft.com/office/drawing/2014/main" id="{4BAC1304-0545-4C14-9548-F7E5C8FF9D54}"/>
              </a:ext>
            </a:extLst>
          </p:cNvPr>
          <p:cNvSpPr>
            <a:spLocks noGrp="1"/>
          </p:cNvSpPr>
          <p:nvPr>
            <p:ph idx="1"/>
          </p:nvPr>
        </p:nvSpPr>
        <p:spPr>
          <a:xfrm>
            <a:off x="838200" y="1825625"/>
            <a:ext cx="10515600" cy="852261"/>
          </a:xfrm>
        </p:spPr>
        <p:txBody>
          <a:bodyPr>
            <a:normAutofit/>
          </a:bodyPr>
          <a:lstStyle/>
          <a:p>
            <a:pPr marL="0" indent="0">
              <a:buNone/>
            </a:pPr>
            <a:r>
              <a:rPr lang="en-US" dirty="0">
                <a:latin typeface="Abadi" panose="020B0604020104020204" pitchFamily="34" charset="0"/>
              </a:rPr>
              <a:t>The following is a list of potential templates that may be needed for a project:</a:t>
            </a:r>
          </a:p>
          <a:p>
            <a:endParaRPr lang="en-US" dirty="0"/>
          </a:p>
        </p:txBody>
      </p:sp>
      <p:sp>
        <p:nvSpPr>
          <p:cNvPr id="4" name="TextBox 3">
            <a:extLst>
              <a:ext uri="{FF2B5EF4-FFF2-40B4-BE49-F238E27FC236}">
                <a16:creationId xmlns:a16="http://schemas.microsoft.com/office/drawing/2014/main" id="{8D61E05F-4C7B-4904-9886-8F5305DAFFA9}"/>
              </a:ext>
            </a:extLst>
          </p:cNvPr>
          <p:cNvSpPr txBox="1"/>
          <p:nvPr/>
        </p:nvSpPr>
        <p:spPr>
          <a:xfrm>
            <a:off x="1295402" y="3129492"/>
            <a:ext cx="5607700" cy="2308324"/>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badi" panose="020B0604020104020204" pitchFamily="34" charset="0"/>
              </a:rPr>
              <a:t>ROW-UTL Team Meeting Request Letter</a:t>
            </a:r>
          </a:p>
          <a:p>
            <a:pPr marL="285750" indent="-285750">
              <a:buFont typeface="Arial" panose="020B0604020202020204" pitchFamily="34" charset="0"/>
              <a:buChar char="•"/>
            </a:pPr>
            <a:r>
              <a:rPr lang="en-US" sz="2400" dirty="0">
                <a:latin typeface="Abadi" panose="020B0604020104020204" pitchFamily="34" charset="0"/>
              </a:rPr>
              <a:t>L&amp;D Submission Letter</a:t>
            </a:r>
          </a:p>
          <a:p>
            <a:pPr marL="285750" indent="-285750">
              <a:buFont typeface="Arial" panose="020B0604020202020204" pitchFamily="34" charset="0"/>
              <a:buChar char="•"/>
            </a:pPr>
            <a:r>
              <a:rPr lang="en-US" sz="2400" dirty="0">
                <a:latin typeface="Abadi" panose="020B0604020104020204" pitchFamily="34" charset="0"/>
              </a:rPr>
              <a:t>L&amp;D Report &amp; Notification </a:t>
            </a:r>
          </a:p>
          <a:p>
            <a:pPr marL="285750" indent="-285750">
              <a:buFont typeface="Arial" panose="020B0604020202020204" pitchFamily="34" charset="0"/>
              <a:buChar char="•"/>
            </a:pPr>
            <a:r>
              <a:rPr lang="en-US" sz="2400" dirty="0">
                <a:latin typeface="Abadi" panose="020B0604020104020204" pitchFamily="34" charset="0"/>
              </a:rPr>
              <a:t>Soil Survey Request</a:t>
            </a:r>
          </a:p>
          <a:p>
            <a:pPr marL="285750" indent="-285750">
              <a:buFont typeface="Arial" panose="020B0604020202020204" pitchFamily="34" charset="0"/>
              <a:buChar char="•"/>
            </a:pPr>
            <a:r>
              <a:rPr lang="en-US" sz="2400" dirty="0">
                <a:latin typeface="Abadi" panose="020B0604020104020204" pitchFamily="34" charset="0"/>
              </a:rPr>
              <a:t>WFI or BFI Request</a:t>
            </a:r>
          </a:p>
        </p:txBody>
      </p:sp>
      <p:pic>
        <p:nvPicPr>
          <p:cNvPr id="6" name="Picture 5" descr="Graphical user interface, application&#10;&#10;Description automatically generated">
            <a:extLst>
              <a:ext uri="{FF2B5EF4-FFF2-40B4-BE49-F238E27FC236}">
                <a16:creationId xmlns:a16="http://schemas.microsoft.com/office/drawing/2014/main" id="{4D9855BA-9E1B-4E02-82FB-A60866DE7B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1343" y="2831590"/>
            <a:ext cx="3075255" cy="3075255"/>
          </a:xfrm>
          <a:prstGeom prst="rect">
            <a:avLst/>
          </a:prstGeom>
        </p:spPr>
      </p:pic>
    </p:spTree>
    <p:extLst>
      <p:ext uri="{BB962C8B-B14F-4D97-AF65-F5344CB8AC3E}">
        <p14:creationId xmlns:p14="http://schemas.microsoft.com/office/powerpoint/2010/main" val="15704819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066F8AE-A5C7-4B3E-B1DA-D0B624059BE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6" name="Picture 15">
              <a:extLst>
                <a:ext uri="{FF2B5EF4-FFF2-40B4-BE49-F238E27FC236}">
                  <a16:creationId xmlns:a16="http://schemas.microsoft.com/office/drawing/2014/main" id="{F78E901E-6697-44E3-9533-1457FA4F048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7" name="Rectangle 16">
              <a:extLst>
                <a:ext uri="{FF2B5EF4-FFF2-40B4-BE49-F238E27FC236}">
                  <a16:creationId xmlns:a16="http://schemas.microsoft.com/office/drawing/2014/main" id="{C515452A-514A-4763-9932-37302A8D6D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8" name="Picture 17">
              <a:extLst>
                <a:ext uri="{FF2B5EF4-FFF2-40B4-BE49-F238E27FC236}">
                  <a16:creationId xmlns:a16="http://schemas.microsoft.com/office/drawing/2014/main" id="{D0EC146D-CF08-4B34-ADEB-2F0296F98A1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9" name="Picture 18">
              <a:extLst>
                <a:ext uri="{FF2B5EF4-FFF2-40B4-BE49-F238E27FC236}">
                  <a16:creationId xmlns:a16="http://schemas.microsoft.com/office/drawing/2014/main" id="{E1FBA240-87AB-400A-9292-7DC6F3E55215}"/>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useBgFill="1">
        <p:nvSpPr>
          <p:cNvPr id="21" name="Rectangle 20">
            <a:extLst>
              <a:ext uri="{FF2B5EF4-FFF2-40B4-BE49-F238E27FC236}">
                <a16:creationId xmlns:a16="http://schemas.microsoft.com/office/drawing/2014/main" id="{F733538D-5433-42E7-AA08-DC5FDEDA4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screen shot of a computer&#10;&#10;AI-generated content may be incorrect.">
            <a:extLst>
              <a:ext uri="{FF2B5EF4-FFF2-40B4-BE49-F238E27FC236}">
                <a16:creationId xmlns:a16="http://schemas.microsoft.com/office/drawing/2014/main" id="{D5A5D1C0-10C4-4103-4C22-4E2341564C47}"/>
              </a:ext>
            </a:extLst>
          </p:cNvPr>
          <p:cNvPicPr>
            <a:picLocks noChangeAspect="1"/>
          </p:cNvPicPr>
          <p:nvPr/>
        </p:nvPicPr>
        <p:blipFill>
          <a:blip r:embed="rId6"/>
          <a:srcRect/>
          <a:stretch>
            <a:fillRect/>
          </a:stretch>
        </p:blipFill>
        <p:spPr>
          <a:xfrm>
            <a:off x="20" y="10"/>
            <a:ext cx="12191980" cy="6857990"/>
          </a:xfrm>
          <a:prstGeom prst="rect">
            <a:avLst/>
          </a:prstGeom>
        </p:spPr>
      </p:pic>
    </p:spTree>
    <p:extLst>
      <p:ext uri="{BB962C8B-B14F-4D97-AF65-F5344CB8AC3E}">
        <p14:creationId xmlns:p14="http://schemas.microsoft.com/office/powerpoint/2010/main" val="2409779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44873" y="474009"/>
            <a:ext cx="11302253" cy="590998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7257116" y="3327244"/>
            <a:ext cx="1441525" cy="1140310"/>
          </a:xfrm>
          <a:prstGeom prst="rect">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t>Final PFPR Report</a:t>
            </a:r>
          </a:p>
        </p:txBody>
      </p:sp>
      <p:sp>
        <p:nvSpPr>
          <p:cNvPr id="10" name="Rectangle 9">
            <a:extLst>
              <a:ext uri="{FF2B5EF4-FFF2-40B4-BE49-F238E27FC236}">
                <a16:creationId xmlns:a16="http://schemas.microsoft.com/office/drawing/2014/main" id="{ED6798FE-A494-43A9-B337-B961EF987C87}"/>
              </a:ext>
            </a:extLst>
          </p:cNvPr>
          <p:cNvSpPr/>
          <p:nvPr/>
        </p:nvSpPr>
        <p:spPr>
          <a:xfrm>
            <a:off x="1329234" y="3260218"/>
            <a:ext cx="1441525" cy="1140310"/>
          </a:xfrm>
          <a:prstGeom prst="rect">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PFPR</a:t>
            </a:r>
            <a:r>
              <a:rPr lang="en-US" b="1" dirty="0">
                <a:solidFill>
                  <a:schemeClr val="tx1"/>
                </a:solidFill>
              </a:rPr>
              <a:t> </a:t>
            </a:r>
            <a:r>
              <a:rPr lang="en-US" sz="2400" b="1" dirty="0">
                <a:solidFill>
                  <a:schemeClr val="tx1"/>
                </a:solidFill>
              </a:rPr>
              <a:t>Request</a:t>
            </a:r>
          </a:p>
        </p:txBody>
      </p:sp>
      <p:sp>
        <p:nvSpPr>
          <p:cNvPr id="12" name="Rectangle 11">
            <a:extLst>
              <a:ext uri="{FF2B5EF4-FFF2-40B4-BE49-F238E27FC236}">
                <a16:creationId xmlns:a16="http://schemas.microsoft.com/office/drawing/2014/main" id="{994B1081-EA5D-468B-8C61-8F4D2E07B70D}"/>
              </a:ext>
            </a:extLst>
          </p:cNvPr>
          <p:cNvSpPr/>
          <p:nvPr/>
        </p:nvSpPr>
        <p:spPr>
          <a:xfrm>
            <a:off x="5169641" y="3302821"/>
            <a:ext cx="1629347" cy="1140310"/>
          </a:xfrm>
          <a:prstGeom prst="rect">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PFPR Inspection</a:t>
            </a:r>
          </a:p>
        </p:txBody>
      </p:sp>
      <p:sp>
        <p:nvSpPr>
          <p:cNvPr id="24" name="Rectangle 23">
            <a:extLst>
              <a:ext uri="{FF2B5EF4-FFF2-40B4-BE49-F238E27FC236}">
                <a16:creationId xmlns:a16="http://schemas.microsoft.com/office/drawing/2014/main" id="{6B3BDCDE-F895-44A8-8BC0-921044B43A4A}"/>
              </a:ext>
            </a:extLst>
          </p:cNvPr>
          <p:cNvSpPr/>
          <p:nvPr/>
        </p:nvSpPr>
        <p:spPr>
          <a:xfrm>
            <a:off x="3162410" y="3277076"/>
            <a:ext cx="1549103" cy="1140310"/>
          </a:xfrm>
          <a:prstGeom prst="rect">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Draft PFPR Report</a:t>
            </a:r>
          </a:p>
        </p:txBody>
      </p:sp>
      <p:sp>
        <p:nvSpPr>
          <p:cNvPr id="26" name="Arrow: Down 25">
            <a:extLst>
              <a:ext uri="{FF2B5EF4-FFF2-40B4-BE49-F238E27FC236}">
                <a16:creationId xmlns:a16="http://schemas.microsoft.com/office/drawing/2014/main" id="{EA05271E-0B8F-4E5E-B4CB-CD782FEB0B13}"/>
              </a:ext>
            </a:extLst>
          </p:cNvPr>
          <p:cNvSpPr/>
          <p:nvPr/>
        </p:nvSpPr>
        <p:spPr>
          <a:xfrm rot="16200000">
            <a:off x="2799528" y="3693205"/>
            <a:ext cx="326487" cy="274331"/>
          </a:xfrm>
          <a:prstGeom prst="downArrow">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2009305" y="1047221"/>
            <a:ext cx="8611497" cy="646331"/>
          </a:xfrm>
          <a:prstGeom prst="rect">
            <a:avLst/>
          </a:prstGeom>
          <a:noFill/>
        </p:spPr>
        <p:txBody>
          <a:bodyPr wrap="square" rtlCol="0">
            <a:spAutoFit/>
          </a:bodyPr>
          <a:lstStyle/>
          <a:p>
            <a:r>
              <a:rPr lang="en-US" sz="3600" b="1" dirty="0"/>
              <a:t>Preliminary/Final Design (PFPR Process)</a:t>
            </a:r>
          </a:p>
        </p:txBody>
      </p:sp>
      <p:sp>
        <p:nvSpPr>
          <p:cNvPr id="32" name="Arrow: Down 31">
            <a:extLst>
              <a:ext uri="{FF2B5EF4-FFF2-40B4-BE49-F238E27FC236}">
                <a16:creationId xmlns:a16="http://schemas.microsoft.com/office/drawing/2014/main" id="{6A1107AF-5DAB-4189-85AF-D991CAB66333}"/>
              </a:ext>
            </a:extLst>
          </p:cNvPr>
          <p:cNvSpPr/>
          <p:nvPr/>
        </p:nvSpPr>
        <p:spPr>
          <a:xfrm rot="16200000">
            <a:off x="4772071" y="3666131"/>
            <a:ext cx="342994" cy="357694"/>
          </a:xfrm>
          <a:prstGeom prst="downArrow">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3" name="Arrow: Down 32">
            <a:extLst>
              <a:ext uri="{FF2B5EF4-FFF2-40B4-BE49-F238E27FC236}">
                <a16:creationId xmlns:a16="http://schemas.microsoft.com/office/drawing/2014/main" id="{DAC8F7CA-CC73-4E1B-A90D-6F3E495C866D}"/>
              </a:ext>
            </a:extLst>
          </p:cNvPr>
          <p:cNvSpPr/>
          <p:nvPr/>
        </p:nvSpPr>
        <p:spPr>
          <a:xfrm rot="16200000">
            <a:off x="6850667" y="3654783"/>
            <a:ext cx="355598" cy="367786"/>
          </a:xfrm>
          <a:prstGeom prst="downArrow">
            <a:avLst/>
          </a:prstGeom>
          <a:solidFill>
            <a:schemeClr val="bg1">
              <a:lumMod val="8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A6EC08D-D342-B943-A81A-E021EBA88A34}"/>
              </a:ext>
            </a:extLst>
          </p:cNvPr>
          <p:cNvSpPr/>
          <p:nvPr/>
        </p:nvSpPr>
        <p:spPr>
          <a:xfrm>
            <a:off x="9112010" y="3319421"/>
            <a:ext cx="1441525" cy="1140310"/>
          </a:xfrm>
          <a:prstGeom prst="rect">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Accepted PFPR  Report</a:t>
            </a:r>
          </a:p>
        </p:txBody>
      </p:sp>
      <p:sp>
        <p:nvSpPr>
          <p:cNvPr id="3" name="Arrow: Down 2">
            <a:extLst>
              <a:ext uri="{FF2B5EF4-FFF2-40B4-BE49-F238E27FC236}">
                <a16:creationId xmlns:a16="http://schemas.microsoft.com/office/drawing/2014/main" id="{93D2C185-935F-D2B7-601D-6E309DCB6824}"/>
              </a:ext>
            </a:extLst>
          </p:cNvPr>
          <p:cNvSpPr/>
          <p:nvPr/>
        </p:nvSpPr>
        <p:spPr>
          <a:xfrm rot="16200000">
            <a:off x="8719509" y="3716337"/>
            <a:ext cx="394255" cy="346476"/>
          </a:xfrm>
          <a:prstGeom prst="downArrow">
            <a:avLst/>
          </a:prstGeom>
          <a:solidFill>
            <a:srgbClr val="00B0F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Content Placeholder 2">
            <a:extLst>
              <a:ext uri="{FF2B5EF4-FFF2-40B4-BE49-F238E27FC236}">
                <a16:creationId xmlns:a16="http://schemas.microsoft.com/office/drawing/2014/main" id="{CE0A0DE3-AC11-FC95-4365-28AD356D4916}"/>
              </a:ext>
            </a:extLst>
          </p:cNvPr>
          <p:cNvSpPr>
            <a:spLocks noGrp="1"/>
          </p:cNvSpPr>
          <p:nvPr>
            <p:ph idx="1"/>
          </p:nvPr>
        </p:nvSpPr>
        <p:spPr>
          <a:xfrm>
            <a:off x="1329234" y="4990197"/>
            <a:ext cx="9601196" cy="643468"/>
          </a:xfrm>
        </p:spPr>
        <p:txBody>
          <a:bodyPr>
            <a:noAutofit/>
          </a:bodyPr>
          <a:lstStyle/>
          <a:p>
            <a:pPr marL="457200" lvl="1" indent="0" algn="ctr">
              <a:buNone/>
            </a:pPr>
            <a:r>
              <a:rPr lang="en-US" sz="3200" b="1" dirty="0">
                <a:solidFill>
                  <a:srgbClr val="0070C0"/>
                </a:solidFill>
              </a:rPr>
              <a:t>Final </a:t>
            </a:r>
            <a:r>
              <a:rPr lang="en-US" sz="3200" dirty="0">
                <a:solidFill>
                  <a:schemeClr val="tx1"/>
                </a:solidFill>
              </a:rPr>
              <a:t>PFPR report </a:t>
            </a:r>
            <a:r>
              <a:rPr lang="en-US" sz="3200" b="1" dirty="0">
                <a:solidFill>
                  <a:schemeClr val="tx1"/>
                </a:solidFill>
                <a:cs typeface="Times New Roman" panose="02020603050405020304" pitchFamily="18" charset="0"/>
              </a:rPr>
              <a:t>≠ </a:t>
            </a:r>
            <a:r>
              <a:rPr lang="en-US" sz="3200" b="1" dirty="0">
                <a:solidFill>
                  <a:srgbClr val="0070C0"/>
                </a:solidFill>
                <a:cs typeface="Times New Roman" panose="02020603050405020304" pitchFamily="18" charset="0"/>
              </a:rPr>
              <a:t>Accepted</a:t>
            </a:r>
            <a:r>
              <a:rPr lang="en-US" sz="3200" dirty="0">
                <a:solidFill>
                  <a:srgbClr val="0070C0"/>
                </a:solidFill>
                <a:cs typeface="Times New Roman" panose="02020603050405020304" pitchFamily="18" charset="0"/>
              </a:rPr>
              <a:t> </a:t>
            </a:r>
            <a:r>
              <a:rPr lang="en-US" sz="3200" dirty="0">
                <a:solidFill>
                  <a:schemeClr val="tx1"/>
                </a:solidFill>
                <a:cs typeface="Times New Roman" panose="02020603050405020304" pitchFamily="18" charset="0"/>
              </a:rPr>
              <a:t>PFPR report</a:t>
            </a:r>
            <a:endParaRPr lang="en-US" sz="3200" dirty="0">
              <a:solidFill>
                <a:schemeClr val="tx1"/>
              </a:solidFill>
            </a:endParaRPr>
          </a:p>
          <a:p>
            <a:pPr marL="0" indent="0">
              <a:buNone/>
            </a:pPr>
            <a:endParaRPr lang="en-US" sz="3200" dirty="0"/>
          </a:p>
          <a:p>
            <a:pPr marL="457200" lvl="1" indent="0">
              <a:buNone/>
            </a:pPr>
            <a:endParaRPr lang="en-US" sz="3200" dirty="0"/>
          </a:p>
        </p:txBody>
      </p:sp>
      <p:sp>
        <p:nvSpPr>
          <p:cNvPr id="13" name="Right Brace 12">
            <a:extLst>
              <a:ext uri="{FF2B5EF4-FFF2-40B4-BE49-F238E27FC236}">
                <a16:creationId xmlns:a16="http://schemas.microsoft.com/office/drawing/2014/main" id="{27A849ED-E4A8-003D-5EDA-9D3052CFCF3B}"/>
              </a:ext>
            </a:extLst>
          </p:cNvPr>
          <p:cNvSpPr/>
          <p:nvPr/>
        </p:nvSpPr>
        <p:spPr>
          <a:xfrm rot="16200000">
            <a:off x="6512495" y="-169439"/>
            <a:ext cx="866769" cy="5773785"/>
          </a:xfrm>
          <a:prstGeom prst="rightBrace">
            <a:avLst>
              <a:gd name="adj1" fmla="val 8333"/>
              <a:gd name="adj2" fmla="val 48935"/>
            </a:avLst>
          </a:prstGeom>
          <a:ln w="47625">
            <a:solidFill>
              <a:srgbClr val="FF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962B2C62-2B94-0DD1-F16A-D35FABCB6251}"/>
              </a:ext>
            </a:extLst>
          </p:cNvPr>
          <p:cNvSpPr txBox="1"/>
          <p:nvPr/>
        </p:nvSpPr>
        <p:spPr>
          <a:xfrm>
            <a:off x="4405427" y="1822947"/>
            <a:ext cx="5486985" cy="523220"/>
          </a:xfrm>
          <a:prstGeom prst="rect">
            <a:avLst/>
          </a:prstGeom>
          <a:noFill/>
        </p:spPr>
        <p:txBody>
          <a:bodyPr wrap="square" rtlCol="0">
            <a:spAutoFit/>
          </a:bodyPr>
          <a:lstStyle/>
          <a:p>
            <a:r>
              <a:rPr lang="en-US" sz="2800" b="1" dirty="0">
                <a:solidFill>
                  <a:srgbClr val="FF0000"/>
                </a:solidFill>
              </a:rPr>
              <a:t>Office of Engineering Services</a:t>
            </a:r>
          </a:p>
        </p:txBody>
      </p:sp>
    </p:spTree>
    <p:extLst>
      <p:ext uri="{BB962C8B-B14F-4D97-AF65-F5344CB8AC3E}">
        <p14:creationId xmlns:p14="http://schemas.microsoft.com/office/powerpoint/2010/main" val="407608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100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32"/>
                                        </p:tgtEl>
                                        <p:attrNameLst>
                                          <p:attrName>style.visibility</p:attrName>
                                        </p:attrNameLst>
                                      </p:cBhvr>
                                      <p:to>
                                        <p:strVal val="visible"/>
                                      </p:to>
                                    </p:set>
                                  </p:childTnLst>
                                </p:cTn>
                              </p:par>
                            </p:childTnLst>
                          </p:cTn>
                        </p:par>
                        <p:par>
                          <p:cTn id="9" fill="hold">
                            <p:stCondLst>
                              <p:cond delay="1000"/>
                            </p:stCondLst>
                            <p:childTnLst>
                              <p:par>
                                <p:cTn id="10" presetID="1" presetClass="entr" presetSubtype="0" fill="hold" grpId="0" nodeType="afterEffect">
                                  <p:stCondLst>
                                    <p:cond delay="100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ntr" presetSubtype="0" fill="hold" grpId="0" nodeType="withEffect">
                                  <p:stCondLst>
                                    <p:cond delay="1000"/>
                                  </p:stCondLst>
                                  <p:childTnLst>
                                    <p:set>
                                      <p:cBhvr>
                                        <p:cTn id="13" dur="1" fill="hold">
                                          <p:stCondLst>
                                            <p:cond delay="0"/>
                                          </p:stCondLst>
                                        </p:cTn>
                                        <p:tgtEl>
                                          <p:spTgt spid="33"/>
                                        </p:tgtEl>
                                        <p:attrNameLst>
                                          <p:attrName>style.visibility</p:attrName>
                                        </p:attrNameLst>
                                      </p:cBhvr>
                                      <p:to>
                                        <p:strVal val="visible"/>
                                      </p:to>
                                    </p:set>
                                  </p:childTnLst>
                                </p:cTn>
                              </p:par>
                            </p:childTnLst>
                          </p:cTn>
                        </p:par>
                        <p:par>
                          <p:cTn id="14" fill="hold">
                            <p:stCondLst>
                              <p:cond delay="2000"/>
                            </p:stCondLst>
                            <p:childTnLst>
                              <p:par>
                                <p:cTn id="15" presetID="1" presetClass="entr" presetSubtype="0" fill="hold" grpId="0" nodeType="afterEffect">
                                  <p:stCondLst>
                                    <p:cond delay="100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1000"/>
                                  </p:stCondLst>
                                  <p:childTnLst>
                                    <p:set>
                                      <p:cBhvr>
                                        <p:cTn id="18" dur="1" fill="hold">
                                          <p:stCondLst>
                                            <p:cond delay="0"/>
                                          </p:stCondLst>
                                        </p:cTn>
                                        <p:tgtEl>
                                          <p:spTgt spid="3"/>
                                        </p:tgtEl>
                                        <p:attrNameLst>
                                          <p:attrName>style.visibility</p:attrName>
                                        </p:attrNameLst>
                                      </p:cBhvr>
                                      <p:to>
                                        <p:strVal val="visible"/>
                                      </p:to>
                                    </p:set>
                                  </p:childTnLst>
                                </p:cTn>
                              </p:par>
                            </p:childTnLst>
                          </p:cTn>
                        </p:par>
                        <p:par>
                          <p:cTn id="19" fill="hold">
                            <p:stCondLst>
                              <p:cond delay="3000"/>
                            </p:stCondLst>
                            <p:childTnLst>
                              <p:par>
                                <p:cTn id="20" presetID="1" presetClass="entr" presetSubtype="0" fill="hold" grpId="0" nodeType="afterEffect">
                                  <p:stCondLst>
                                    <p:cond delay="1000"/>
                                  </p:stCondLst>
                                  <p:childTnLst>
                                    <p:set>
                                      <p:cBhvr>
                                        <p:cTn id="21" dur="1" fill="hold">
                                          <p:stCondLst>
                                            <p:cond delay="0"/>
                                          </p:stCondLst>
                                        </p:cTn>
                                        <p:tgtEl>
                                          <p:spTgt spid="2"/>
                                        </p:tgtEl>
                                        <p:attrNameLst>
                                          <p:attrName>style.visibility</p:attrName>
                                        </p:attrNameLst>
                                      </p:cBhvr>
                                      <p:to>
                                        <p:strVal val="visible"/>
                                      </p:to>
                                    </p:set>
                                  </p:childTnLst>
                                </p:cTn>
                              </p:par>
                            </p:childTnLst>
                          </p:cTn>
                        </p:par>
                        <p:par>
                          <p:cTn id="22" fill="hold">
                            <p:stCondLst>
                              <p:cond delay="40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53" presetClass="entr" presetSubtype="16" fill="hold" grpId="0" nodeType="afterEffect">
                                  <p:stCondLst>
                                    <p:cond delay="1000"/>
                                  </p:stCondLst>
                                  <p:childTnLst>
                                    <p:set>
                                      <p:cBhvr>
                                        <p:cTn id="35" dur="1" fill="hold">
                                          <p:stCondLst>
                                            <p:cond delay="0"/>
                                          </p:stCondLst>
                                        </p:cTn>
                                        <p:tgtEl>
                                          <p:spTgt spid="6">
                                            <p:txEl>
                                              <p:pRg st="0" end="0"/>
                                            </p:txEl>
                                          </p:spTgt>
                                        </p:tgtEl>
                                        <p:attrNameLst>
                                          <p:attrName>style.visibility</p:attrName>
                                        </p:attrNameLst>
                                      </p:cBhvr>
                                      <p:to>
                                        <p:strVal val="visible"/>
                                      </p:to>
                                    </p:set>
                                    <p:anim calcmode="lin" valueType="num">
                                      <p:cBhvr>
                                        <p:cTn id="36" dur="2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7" dur="20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38"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24" grpId="0" animBg="1"/>
      <p:bldP spid="32" grpId="0" animBg="1"/>
      <p:bldP spid="33" grpId="0" animBg="1"/>
      <p:bldP spid="2" grpId="0" animBg="1"/>
      <p:bldP spid="3" grpId="0" animBg="1"/>
      <p:bldP spid="6" grpId="0" build="p"/>
      <p:bldP spid="13"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203961" y="961720"/>
            <a:ext cx="10278289" cy="1303867"/>
          </a:xfrm>
        </p:spPr>
        <p:txBody>
          <a:bodyPr>
            <a:normAutofit fontScale="90000"/>
          </a:bodyPr>
          <a:lstStyle/>
          <a:p>
            <a:r>
              <a:rPr lang="en-US" b="1" dirty="0">
                <a:latin typeface="Abadi" panose="020B0604020104020204" pitchFamily="34" charset="0"/>
              </a:rPr>
              <a:t>PFPR Responsibilities: </a:t>
            </a:r>
            <a:br>
              <a:rPr lang="en-US" b="1" dirty="0">
                <a:latin typeface="Abadi" panose="020B0604020104020204" pitchFamily="34" charset="0"/>
              </a:rPr>
            </a:br>
            <a:r>
              <a:rPr lang="en-US" b="1" dirty="0">
                <a:latin typeface="Abadi" panose="020B0604020104020204" pitchFamily="34" charset="0"/>
              </a:rPr>
              <a:t>Office of Engineering Services</a:t>
            </a:r>
          </a:p>
        </p:txBody>
      </p:sp>
      <p:sp>
        <p:nvSpPr>
          <p:cNvPr id="4" name="TextBox 3">
            <a:extLst>
              <a:ext uri="{FF2B5EF4-FFF2-40B4-BE49-F238E27FC236}">
                <a16:creationId xmlns:a16="http://schemas.microsoft.com/office/drawing/2014/main" id="{F578F782-3FE8-4EF0-8763-8FE749E2691E}"/>
              </a:ext>
            </a:extLst>
          </p:cNvPr>
          <p:cNvSpPr txBox="1"/>
          <p:nvPr/>
        </p:nvSpPr>
        <p:spPr>
          <a:xfrm>
            <a:off x="9712268" y="6488668"/>
            <a:ext cx="2575249" cy="369332"/>
          </a:xfrm>
          <a:prstGeom prst="rect">
            <a:avLst/>
          </a:prstGeom>
          <a:noFill/>
        </p:spPr>
        <p:txBody>
          <a:bodyPr wrap="square" rtlCol="0">
            <a:spAutoFit/>
          </a:bodyPr>
          <a:lstStyle/>
          <a:p>
            <a:r>
              <a:rPr lang="en-US" dirty="0">
                <a:latin typeface="Abadi" panose="020B0604020104020204" pitchFamily="34" charset="0"/>
              </a:rPr>
              <a:t>PDP Section 6.6.4</a:t>
            </a:r>
          </a:p>
        </p:txBody>
      </p:sp>
      <p:grpSp>
        <p:nvGrpSpPr>
          <p:cNvPr id="11" name="Group 10">
            <a:extLst>
              <a:ext uri="{FF2B5EF4-FFF2-40B4-BE49-F238E27FC236}">
                <a16:creationId xmlns:a16="http://schemas.microsoft.com/office/drawing/2014/main" id="{C961E99C-E59C-B517-1339-0FE04E95C6D9}"/>
              </a:ext>
            </a:extLst>
          </p:cNvPr>
          <p:cNvGrpSpPr/>
          <p:nvPr/>
        </p:nvGrpSpPr>
        <p:grpSpPr>
          <a:xfrm>
            <a:off x="2627078" y="2768009"/>
            <a:ext cx="2143125" cy="3381224"/>
            <a:chOff x="8393887" y="2743912"/>
            <a:chExt cx="2143125" cy="3381224"/>
          </a:xfrm>
        </p:grpSpPr>
        <p:sp>
          <p:nvSpPr>
            <p:cNvPr id="12" name="Rectangle: Rounded Corners 11">
              <a:extLst>
                <a:ext uri="{FF2B5EF4-FFF2-40B4-BE49-F238E27FC236}">
                  <a16:creationId xmlns:a16="http://schemas.microsoft.com/office/drawing/2014/main" id="{284AD98A-7FA6-7472-1816-F41831A403D7}"/>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3" name="TextBox 12">
              <a:extLst>
                <a:ext uri="{FF2B5EF4-FFF2-40B4-BE49-F238E27FC236}">
                  <a16:creationId xmlns:a16="http://schemas.microsoft.com/office/drawing/2014/main" id="{AC181848-8ACF-34B0-2C5D-311290F5E704}"/>
                </a:ext>
              </a:extLst>
            </p:cNvPr>
            <p:cNvSpPr txBox="1"/>
            <p:nvPr/>
          </p:nvSpPr>
          <p:spPr>
            <a:xfrm>
              <a:off x="8393887" y="4309254"/>
              <a:ext cx="2143125" cy="1815882"/>
            </a:xfrm>
            <a:prstGeom prst="rect">
              <a:avLst/>
            </a:prstGeom>
            <a:noFill/>
          </p:spPr>
          <p:txBody>
            <a:bodyPr wrap="square" rtlCol="0">
              <a:spAutoFit/>
            </a:bodyPr>
            <a:lstStyle/>
            <a:p>
              <a:pPr algn="ctr"/>
              <a:r>
                <a:rPr lang="en-US" sz="2800" dirty="0">
                  <a:latin typeface="Abadi" panose="020B0604020104020204" pitchFamily="34" charset="0"/>
                </a:rPr>
                <a:t>Conducts Review of Preliminary Plans</a:t>
              </a:r>
            </a:p>
          </p:txBody>
        </p:sp>
        <p:pic>
          <p:nvPicPr>
            <p:cNvPr id="14" name="Graphic 13" descr="Clipboard Checked with solid fill">
              <a:extLst>
                <a:ext uri="{FF2B5EF4-FFF2-40B4-BE49-F238E27FC236}">
                  <a16:creationId xmlns:a16="http://schemas.microsoft.com/office/drawing/2014/main" id="{3FA7FEE4-341E-D08C-42DC-50E063A1451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008250" y="2923128"/>
              <a:ext cx="914400" cy="914400"/>
            </a:xfrm>
            <a:prstGeom prst="rect">
              <a:avLst/>
            </a:prstGeom>
          </p:spPr>
        </p:pic>
      </p:grpSp>
      <p:grpSp>
        <p:nvGrpSpPr>
          <p:cNvPr id="15" name="Group 14">
            <a:extLst>
              <a:ext uri="{FF2B5EF4-FFF2-40B4-BE49-F238E27FC236}">
                <a16:creationId xmlns:a16="http://schemas.microsoft.com/office/drawing/2014/main" id="{52D8FD1B-AF6C-A98C-E98C-070FBAD9BB45}"/>
              </a:ext>
            </a:extLst>
          </p:cNvPr>
          <p:cNvGrpSpPr/>
          <p:nvPr/>
        </p:nvGrpSpPr>
        <p:grpSpPr>
          <a:xfrm>
            <a:off x="516883" y="2784116"/>
            <a:ext cx="2143125" cy="2943613"/>
            <a:chOff x="8415318" y="2743912"/>
            <a:chExt cx="2143125" cy="2943613"/>
          </a:xfrm>
        </p:grpSpPr>
        <p:sp>
          <p:nvSpPr>
            <p:cNvPr id="16" name="Rectangle: Rounded Corners 15">
              <a:extLst>
                <a:ext uri="{FF2B5EF4-FFF2-40B4-BE49-F238E27FC236}">
                  <a16:creationId xmlns:a16="http://schemas.microsoft.com/office/drawing/2014/main" id="{4D7F510A-5969-66C0-F3D6-FB206B231C29}"/>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7" name="TextBox 16">
              <a:extLst>
                <a:ext uri="{FF2B5EF4-FFF2-40B4-BE49-F238E27FC236}">
                  <a16:creationId xmlns:a16="http://schemas.microsoft.com/office/drawing/2014/main" id="{30B33F83-430F-453F-FF59-CF11F3315F16}"/>
                </a:ext>
              </a:extLst>
            </p:cNvPr>
            <p:cNvSpPr txBox="1"/>
            <p:nvPr/>
          </p:nvSpPr>
          <p:spPr>
            <a:xfrm>
              <a:off x="8415318" y="4302530"/>
              <a:ext cx="2143125" cy="1384995"/>
            </a:xfrm>
            <a:prstGeom prst="rect">
              <a:avLst/>
            </a:prstGeom>
            <a:noFill/>
          </p:spPr>
          <p:txBody>
            <a:bodyPr wrap="square" rtlCol="0">
              <a:spAutoFit/>
            </a:bodyPr>
            <a:lstStyle/>
            <a:p>
              <a:pPr algn="ctr"/>
              <a:r>
                <a:rPr lang="en-US" sz="2800" dirty="0">
                  <a:latin typeface="Abadi" panose="020B0604020104020204" pitchFamily="34" charset="0"/>
                </a:rPr>
                <a:t>Schedules PFPR Meeting</a:t>
              </a:r>
            </a:p>
          </p:txBody>
        </p:sp>
        <p:pic>
          <p:nvPicPr>
            <p:cNvPr id="18" name="Graphic 17" descr="Flip calendar with solid fill">
              <a:extLst>
                <a:ext uri="{FF2B5EF4-FFF2-40B4-BE49-F238E27FC236}">
                  <a16:creationId xmlns:a16="http://schemas.microsoft.com/office/drawing/2014/main" id="{16AA960D-7F8E-442B-12D1-F74DD49A38B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008250" y="2923128"/>
              <a:ext cx="914400" cy="914400"/>
            </a:xfrm>
            <a:prstGeom prst="rect">
              <a:avLst/>
            </a:prstGeom>
          </p:spPr>
        </p:pic>
      </p:grpSp>
      <p:grpSp>
        <p:nvGrpSpPr>
          <p:cNvPr id="27" name="Group 26">
            <a:extLst>
              <a:ext uri="{FF2B5EF4-FFF2-40B4-BE49-F238E27FC236}">
                <a16:creationId xmlns:a16="http://schemas.microsoft.com/office/drawing/2014/main" id="{4A73A0DD-A55C-7FEB-FDAA-6F572BBE7CBB}"/>
              </a:ext>
            </a:extLst>
          </p:cNvPr>
          <p:cNvGrpSpPr/>
          <p:nvPr/>
        </p:nvGrpSpPr>
        <p:grpSpPr>
          <a:xfrm>
            <a:off x="9292536" y="2788436"/>
            <a:ext cx="2143125" cy="2939292"/>
            <a:chOff x="8415318" y="2743912"/>
            <a:chExt cx="2143125" cy="2939292"/>
          </a:xfrm>
        </p:grpSpPr>
        <p:sp>
          <p:nvSpPr>
            <p:cNvPr id="28" name="Rectangle: Rounded Corners 27">
              <a:extLst>
                <a:ext uri="{FF2B5EF4-FFF2-40B4-BE49-F238E27FC236}">
                  <a16:creationId xmlns:a16="http://schemas.microsoft.com/office/drawing/2014/main" id="{5B1765C2-C664-3654-F188-A635086F3E12}"/>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9" name="TextBox 28">
              <a:extLst>
                <a:ext uri="{FF2B5EF4-FFF2-40B4-BE49-F238E27FC236}">
                  <a16:creationId xmlns:a16="http://schemas.microsoft.com/office/drawing/2014/main" id="{68129C03-6108-821E-1722-7244B8F40633}"/>
                </a:ext>
              </a:extLst>
            </p:cNvPr>
            <p:cNvSpPr txBox="1"/>
            <p:nvPr/>
          </p:nvSpPr>
          <p:spPr>
            <a:xfrm>
              <a:off x="8415318" y="4298209"/>
              <a:ext cx="2143125" cy="1384995"/>
            </a:xfrm>
            <a:prstGeom prst="rect">
              <a:avLst/>
            </a:prstGeom>
            <a:noFill/>
          </p:spPr>
          <p:txBody>
            <a:bodyPr wrap="square" rtlCol="0">
              <a:spAutoFit/>
            </a:bodyPr>
            <a:lstStyle/>
            <a:p>
              <a:pPr algn="ctr"/>
              <a:r>
                <a:rPr lang="en-US" sz="2800" dirty="0">
                  <a:latin typeface="Abadi" panose="020B0604020104020204" pitchFamily="34" charset="0"/>
                </a:rPr>
                <a:t>Reviews &amp; Accepts PFPR Report</a:t>
              </a:r>
            </a:p>
          </p:txBody>
        </p:sp>
        <p:pic>
          <p:nvPicPr>
            <p:cNvPr id="30" name="Graphic 29" descr="Checkmark with solid fill">
              <a:extLst>
                <a:ext uri="{FF2B5EF4-FFF2-40B4-BE49-F238E27FC236}">
                  <a16:creationId xmlns:a16="http://schemas.microsoft.com/office/drawing/2014/main" id="{16572C8C-1C14-D9F8-9095-55B79C135F0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029681" y="2897029"/>
              <a:ext cx="914400" cy="914400"/>
            </a:xfrm>
            <a:prstGeom prst="rect">
              <a:avLst/>
            </a:prstGeom>
          </p:spPr>
        </p:pic>
      </p:grpSp>
      <p:grpSp>
        <p:nvGrpSpPr>
          <p:cNvPr id="35" name="Group 34">
            <a:extLst>
              <a:ext uri="{FF2B5EF4-FFF2-40B4-BE49-F238E27FC236}">
                <a16:creationId xmlns:a16="http://schemas.microsoft.com/office/drawing/2014/main" id="{D34CECE7-A45E-15B2-DC1F-117A49CCBA3D}"/>
              </a:ext>
            </a:extLst>
          </p:cNvPr>
          <p:cNvGrpSpPr/>
          <p:nvPr/>
        </p:nvGrpSpPr>
        <p:grpSpPr>
          <a:xfrm>
            <a:off x="7133373" y="2564682"/>
            <a:ext cx="2143125" cy="3164379"/>
            <a:chOff x="6810714" y="2580437"/>
            <a:chExt cx="2143125" cy="3164379"/>
          </a:xfrm>
        </p:grpSpPr>
        <p:grpSp>
          <p:nvGrpSpPr>
            <p:cNvPr id="23" name="Group 22">
              <a:extLst>
                <a:ext uri="{FF2B5EF4-FFF2-40B4-BE49-F238E27FC236}">
                  <a16:creationId xmlns:a16="http://schemas.microsoft.com/office/drawing/2014/main" id="{1D23E70D-71D5-9D92-3AE8-DAEED5481632}"/>
                </a:ext>
              </a:extLst>
            </p:cNvPr>
            <p:cNvGrpSpPr/>
            <p:nvPr/>
          </p:nvGrpSpPr>
          <p:grpSpPr>
            <a:xfrm>
              <a:off x="6810714" y="2799871"/>
              <a:ext cx="2143125" cy="2944945"/>
              <a:chOff x="8415318" y="2743912"/>
              <a:chExt cx="2143125" cy="2944945"/>
            </a:xfrm>
          </p:grpSpPr>
          <p:sp>
            <p:nvSpPr>
              <p:cNvPr id="24" name="Rectangle: Rounded Corners 23">
                <a:extLst>
                  <a:ext uri="{FF2B5EF4-FFF2-40B4-BE49-F238E27FC236}">
                    <a16:creationId xmlns:a16="http://schemas.microsoft.com/office/drawing/2014/main" id="{8E5C573D-6DA5-9875-EC39-D505BC1636CC}"/>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5" name="TextBox 24">
                <a:extLst>
                  <a:ext uri="{FF2B5EF4-FFF2-40B4-BE49-F238E27FC236}">
                    <a16:creationId xmlns:a16="http://schemas.microsoft.com/office/drawing/2014/main" id="{F0311454-4B05-E443-3A06-2B1D65DDD0ED}"/>
                  </a:ext>
                </a:extLst>
              </p:cNvPr>
              <p:cNvSpPr txBox="1"/>
              <p:nvPr/>
            </p:nvSpPr>
            <p:spPr>
              <a:xfrm>
                <a:off x="8415318" y="4303862"/>
                <a:ext cx="2143125" cy="1384995"/>
              </a:xfrm>
              <a:prstGeom prst="rect">
                <a:avLst/>
              </a:prstGeom>
              <a:noFill/>
            </p:spPr>
            <p:txBody>
              <a:bodyPr wrap="square" rtlCol="0">
                <a:spAutoFit/>
              </a:bodyPr>
              <a:lstStyle/>
              <a:p>
                <a:pPr algn="ctr"/>
                <a:r>
                  <a:rPr lang="en-US" sz="2800" dirty="0">
                    <a:latin typeface="Abadi" panose="020B0604020104020204" pitchFamily="34" charset="0"/>
                  </a:rPr>
                  <a:t>Prepares Final PFPR Report</a:t>
                </a:r>
              </a:p>
            </p:txBody>
          </p:sp>
        </p:grpSp>
        <p:pic>
          <p:nvPicPr>
            <p:cNvPr id="31" name="Graphic 30" descr="Paper with solid fill">
              <a:extLst>
                <a:ext uri="{FF2B5EF4-FFF2-40B4-BE49-F238E27FC236}">
                  <a16:creationId xmlns:a16="http://schemas.microsoft.com/office/drawing/2014/main" id="{ADE80B85-26E6-05B7-EA0A-A47437AA3919}"/>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425077" y="2994604"/>
              <a:ext cx="914400" cy="914400"/>
            </a:xfrm>
            <a:prstGeom prst="rect">
              <a:avLst/>
            </a:prstGeom>
          </p:spPr>
        </p:pic>
        <p:sp>
          <p:nvSpPr>
            <p:cNvPr id="32" name="TextBox 31">
              <a:extLst>
                <a:ext uri="{FF2B5EF4-FFF2-40B4-BE49-F238E27FC236}">
                  <a16:creationId xmlns:a16="http://schemas.microsoft.com/office/drawing/2014/main" id="{E166745A-85EF-C01F-74F2-C1DE1D7C4D19}"/>
                </a:ext>
              </a:extLst>
            </p:cNvPr>
            <p:cNvSpPr txBox="1"/>
            <p:nvPr/>
          </p:nvSpPr>
          <p:spPr>
            <a:xfrm rot="18578001">
              <a:off x="7115065" y="3122119"/>
              <a:ext cx="1668140" cy="584775"/>
            </a:xfrm>
            <a:prstGeom prst="rect">
              <a:avLst/>
            </a:prstGeom>
            <a:noFill/>
          </p:spPr>
          <p:txBody>
            <a:bodyPr wrap="square" rtlCol="0">
              <a:spAutoFit/>
            </a:bodyPr>
            <a:lstStyle/>
            <a:p>
              <a:r>
                <a:rPr lang="en-US" sz="3200" b="1" dirty="0"/>
                <a:t>FINAL</a:t>
              </a:r>
            </a:p>
          </p:txBody>
        </p:sp>
      </p:grpSp>
      <p:grpSp>
        <p:nvGrpSpPr>
          <p:cNvPr id="34" name="Group 33">
            <a:extLst>
              <a:ext uri="{FF2B5EF4-FFF2-40B4-BE49-F238E27FC236}">
                <a16:creationId xmlns:a16="http://schemas.microsoft.com/office/drawing/2014/main" id="{A2152618-9815-D458-BBB4-5256DA40B135}"/>
              </a:ext>
            </a:extLst>
          </p:cNvPr>
          <p:cNvGrpSpPr/>
          <p:nvPr/>
        </p:nvGrpSpPr>
        <p:grpSpPr>
          <a:xfrm>
            <a:off x="4931579" y="2768009"/>
            <a:ext cx="2143125" cy="2959719"/>
            <a:chOff x="4750044" y="2759307"/>
            <a:chExt cx="2143125" cy="2959719"/>
          </a:xfrm>
        </p:grpSpPr>
        <p:grpSp>
          <p:nvGrpSpPr>
            <p:cNvPr id="19" name="Group 18">
              <a:extLst>
                <a:ext uri="{FF2B5EF4-FFF2-40B4-BE49-F238E27FC236}">
                  <a16:creationId xmlns:a16="http://schemas.microsoft.com/office/drawing/2014/main" id="{8DF140EF-B798-0388-0D15-529C27BE1734}"/>
                </a:ext>
              </a:extLst>
            </p:cNvPr>
            <p:cNvGrpSpPr/>
            <p:nvPr/>
          </p:nvGrpSpPr>
          <p:grpSpPr>
            <a:xfrm>
              <a:off x="4750044" y="2759307"/>
              <a:ext cx="2143125" cy="2959719"/>
              <a:chOff x="8496930" y="2743912"/>
              <a:chExt cx="2143125" cy="2959719"/>
            </a:xfrm>
          </p:grpSpPr>
          <p:sp>
            <p:nvSpPr>
              <p:cNvPr id="20" name="Rectangle: Rounded Corners 19">
                <a:extLst>
                  <a:ext uri="{FF2B5EF4-FFF2-40B4-BE49-F238E27FC236}">
                    <a16:creationId xmlns:a16="http://schemas.microsoft.com/office/drawing/2014/main" id="{96327BF2-6FB7-2FF4-A7F7-AD54A5B1624C}"/>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1" name="TextBox 20">
                <a:extLst>
                  <a:ext uri="{FF2B5EF4-FFF2-40B4-BE49-F238E27FC236}">
                    <a16:creationId xmlns:a16="http://schemas.microsoft.com/office/drawing/2014/main" id="{55B7785B-DECB-C450-A159-05EFAD991FCE}"/>
                  </a:ext>
                </a:extLst>
              </p:cNvPr>
              <p:cNvSpPr txBox="1"/>
              <p:nvPr/>
            </p:nvSpPr>
            <p:spPr>
              <a:xfrm>
                <a:off x="8496930" y="4318636"/>
                <a:ext cx="2143125" cy="1384995"/>
              </a:xfrm>
              <a:prstGeom prst="rect">
                <a:avLst/>
              </a:prstGeom>
              <a:noFill/>
            </p:spPr>
            <p:txBody>
              <a:bodyPr wrap="square" rtlCol="0">
                <a:spAutoFit/>
              </a:bodyPr>
              <a:lstStyle/>
              <a:p>
                <a:pPr algn="ctr"/>
                <a:r>
                  <a:rPr lang="en-US" sz="2800" dirty="0">
                    <a:latin typeface="Abadi" panose="020B0604020104020204" pitchFamily="34" charset="0"/>
                  </a:rPr>
                  <a:t>Prepares Draft PFPR Report</a:t>
                </a:r>
              </a:p>
            </p:txBody>
          </p:sp>
          <p:pic>
            <p:nvPicPr>
              <p:cNvPr id="22" name="Graphic 21" descr="Paper with solid fill">
                <a:extLst>
                  <a:ext uri="{FF2B5EF4-FFF2-40B4-BE49-F238E27FC236}">
                    <a16:creationId xmlns:a16="http://schemas.microsoft.com/office/drawing/2014/main" id="{ABC27EE1-5611-2165-CC88-30A335FEB5BC}"/>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008250" y="2923128"/>
                <a:ext cx="914400" cy="914400"/>
              </a:xfrm>
              <a:prstGeom prst="rect">
                <a:avLst/>
              </a:prstGeom>
            </p:spPr>
          </p:pic>
        </p:grpSp>
        <p:sp>
          <p:nvSpPr>
            <p:cNvPr id="33" name="TextBox 32">
              <a:extLst>
                <a:ext uri="{FF2B5EF4-FFF2-40B4-BE49-F238E27FC236}">
                  <a16:creationId xmlns:a16="http://schemas.microsoft.com/office/drawing/2014/main" id="{75E5A712-59FF-052C-976C-2436EA18D2A2}"/>
                </a:ext>
              </a:extLst>
            </p:cNvPr>
            <p:cNvSpPr txBox="1"/>
            <p:nvPr/>
          </p:nvSpPr>
          <p:spPr>
            <a:xfrm rot="18960629">
              <a:off x="4970484" y="3134959"/>
              <a:ext cx="1668140" cy="584775"/>
            </a:xfrm>
            <a:prstGeom prst="rect">
              <a:avLst/>
            </a:prstGeom>
            <a:noFill/>
          </p:spPr>
          <p:txBody>
            <a:bodyPr wrap="square" rtlCol="0">
              <a:spAutoFit/>
            </a:bodyPr>
            <a:lstStyle/>
            <a:p>
              <a:r>
                <a:rPr lang="en-US" sz="3200" b="1" dirty="0"/>
                <a:t>DRAFT</a:t>
              </a:r>
            </a:p>
          </p:txBody>
        </p:sp>
      </p:grpSp>
    </p:spTree>
    <p:extLst>
      <p:ext uri="{BB962C8B-B14F-4D97-AF65-F5344CB8AC3E}">
        <p14:creationId xmlns:p14="http://schemas.microsoft.com/office/powerpoint/2010/main" val="61661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9433</TotalTime>
  <Words>8309</Words>
  <Application>Microsoft Office PowerPoint</Application>
  <PresentationFormat>Widescreen</PresentationFormat>
  <Paragraphs>883</Paragraphs>
  <Slides>77</Slides>
  <Notes>77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77</vt:i4>
      </vt:variant>
    </vt:vector>
  </HeadingPairs>
  <TitlesOfParts>
    <vt:vector size="83" baseType="lpstr">
      <vt:lpstr>Abadi</vt:lpstr>
      <vt:lpstr>Arial</vt:lpstr>
      <vt:lpstr>Calibri</vt:lpstr>
      <vt:lpstr>Garamond</vt:lpstr>
      <vt:lpstr>Times New Roman</vt:lpstr>
      <vt:lpstr>Organic</vt:lpstr>
      <vt:lpstr>PowerPoint Presentation</vt:lpstr>
      <vt:lpstr>Learning Objectives</vt:lpstr>
      <vt:lpstr>  Preliminary Design Phase Recap </vt:lpstr>
      <vt:lpstr>  Preliminary Design Phase Recap </vt:lpstr>
      <vt:lpstr>  Preliminary Design Phase Recap </vt:lpstr>
      <vt:lpstr>PowerPoint Presentation</vt:lpstr>
      <vt:lpstr>Preliminary Design Phase</vt:lpstr>
      <vt:lpstr>PowerPoint Presentation</vt:lpstr>
      <vt:lpstr>PFPR Responsibilities:  Office of Engineering Services</vt:lpstr>
      <vt:lpstr>PowerPoint Presentation</vt:lpstr>
      <vt:lpstr>PFPR Report Responsibility: PM </vt:lpstr>
      <vt:lpstr>Preliminary Design Phase –  PFPR Inspection</vt:lpstr>
      <vt:lpstr>PFPR Review </vt:lpstr>
      <vt:lpstr>PFPR Review </vt:lpstr>
      <vt:lpstr>PFPR Review </vt:lpstr>
      <vt:lpstr>PFPR Review </vt:lpstr>
      <vt:lpstr>PowerPoint Presentation</vt:lpstr>
      <vt:lpstr>PowerPoint Presentation</vt:lpstr>
      <vt:lpstr>PowerPoint Presentation</vt:lpstr>
      <vt:lpstr>PowerPoint Presentation</vt:lpstr>
      <vt:lpstr>PowerPoint Presentation</vt:lpstr>
      <vt:lpstr>PowerPoint Presentation</vt:lpstr>
      <vt:lpstr>Environmental Studies</vt:lpstr>
      <vt:lpstr>Environmental Studies</vt:lpstr>
      <vt:lpstr>Environmental Review </vt:lpstr>
      <vt:lpstr>Environmental Review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ROW Plans  Process</vt:lpstr>
      <vt:lpstr>ROW Plans  Process (continued)</vt:lpstr>
      <vt:lpstr>ROW Plans  Process (continued)</vt:lpstr>
      <vt:lpstr>ROW Plans Process (continued)</vt:lpstr>
      <vt:lpstr>ROW Plan Development Review </vt:lpstr>
      <vt:lpstr>ROW Plan Development Review </vt:lpstr>
      <vt:lpstr>ROW Plan Development Review </vt:lpstr>
      <vt:lpstr>ROW Plan Development Review </vt:lpstr>
      <vt:lpstr>PowerPoint Presentation</vt:lpstr>
      <vt:lpstr>Utilities</vt:lpstr>
      <vt:lpstr>Utility Review </vt:lpstr>
      <vt:lpstr>PowerPoint Presentation</vt:lpstr>
      <vt:lpstr>Soil Survey </vt:lpstr>
      <vt:lpstr>Soil Survey </vt:lpstr>
      <vt:lpstr>Soil Survey </vt:lpstr>
      <vt:lpstr>Soil Survey:  OMAT Checklist </vt:lpstr>
      <vt:lpstr>PowerPoint Presentation</vt:lpstr>
      <vt:lpstr>WFI/BFI</vt:lpstr>
      <vt:lpstr>WFI/BFI</vt:lpstr>
      <vt:lpstr>WFI/BFI</vt:lpstr>
      <vt:lpstr>WFI/BFI</vt:lpstr>
      <vt:lpstr>PowerPoint Presentation</vt:lpstr>
      <vt:lpstr>Detailed ROW  Cost Estimate</vt:lpstr>
      <vt:lpstr>PowerPoint Presentation</vt:lpstr>
      <vt:lpstr>ROW Authorization</vt:lpstr>
      <vt:lpstr>ROW Authorization  (for Federally Funded Projects)</vt:lpstr>
      <vt:lpstr>ROW Authorization</vt:lpstr>
      <vt:lpstr>ROW Authorization Review </vt:lpstr>
      <vt:lpstr>ROW Authorization Review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Templates Used Between  PFPR Inspection and ROW Authorization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Heidi Schneider</dc:creator>
  <cp:lastModifiedBy>Heidi Schneider</cp:lastModifiedBy>
  <cp:revision>63</cp:revision>
  <dcterms:created xsi:type="dcterms:W3CDTF">2022-09-12T13:54:08Z</dcterms:created>
  <dcterms:modified xsi:type="dcterms:W3CDTF">2025-10-31T02:47:00Z</dcterms:modified>
</cp:coreProperties>
</file>